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roxima Nova"/>
      <p:regular r:id="rId14"/>
      <p:bold r:id="rId15"/>
      <p:italic r:id="rId16"/>
      <p:boldItalic r:id="rId17"/>
    </p:embeddedFont>
    <p:embeddedFont>
      <p:font typeface="Open Sans ExtraBold"/>
      <p:bold r:id="rId18"/>
      <p:boldItalic r:id="rId19"/>
    </p:embeddedFont>
    <p:embeddedFont>
      <p:font typeface="Alfa Slab One"/>
      <p:regular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htrioqjA6sIZ/BZwJ7M+6Y/TGz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faSlabOne-regular.fntdata"/><Relationship Id="rId22" Type="http://schemas.openxmlformats.org/officeDocument/2006/relationships/font" Target="fonts/OpenSans-bold.fntdata"/><Relationship Id="rId21" Type="http://schemas.openxmlformats.org/officeDocument/2006/relationships/font" Target="fonts/OpenSans-regular.fntdata"/><Relationship Id="rId24" Type="http://schemas.openxmlformats.org/officeDocument/2006/relationships/font" Target="fonts/OpenSans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ProximaNova-bold.fntdata"/><Relationship Id="rId14" Type="http://schemas.openxmlformats.org/officeDocument/2006/relationships/font" Target="fonts/ProximaNova-regular.fntdata"/><Relationship Id="rId17" Type="http://schemas.openxmlformats.org/officeDocument/2006/relationships/font" Target="fonts/ProximaNova-boldItalic.fntdata"/><Relationship Id="rId16" Type="http://schemas.openxmlformats.org/officeDocument/2006/relationships/font" Target="fonts/ProximaNova-italic.fntdata"/><Relationship Id="rId19" Type="http://schemas.openxmlformats.org/officeDocument/2006/relationships/font" Target="fonts/OpenSansExtraBold-boldItalic.fntdata"/><Relationship Id="rId18" Type="http://schemas.openxmlformats.org/officeDocument/2006/relationships/font" Target="fonts/OpenSansExtra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6111ab2d30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6111ab2d3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authority to conduct background checks are authorized by Utah legislation 26B-2-120 and administrative rule R501-14.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6111ab2d3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6111ab2d3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shall deny is an automatic denial.  It is a conviction if it </a:t>
            </a:r>
            <a:r>
              <a:rPr lang="en"/>
              <a:t>occurred</a:t>
            </a:r>
            <a:r>
              <a:rPr lang="en"/>
              <a:t> within 3 years, the applicant will not be allowed to provide the service:  It can be for employment, adopting, fostering, providing peer support, helping with people with disabilities, aged adults.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they are working with adults only as a peer support specialist, certified peer support, or as a mental health professional in substance use only, they are exempt from this section.  We provided training on this in May when the statute changed to allow this.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These are convictions deemed severe by the Utah Legislation.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60e9fa00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260e9fa00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offenses found in this section are severe.  The offenses listed are crimes that resulted in harm to person(s), including vulnerable adult(s) and/or a child(ren).  When these offenses are found, </a:t>
            </a:r>
            <a:r>
              <a:rPr lang="en">
                <a:solidFill>
                  <a:srgbClr val="23A595"/>
                </a:solidFill>
              </a:rPr>
              <a:t>with dispositions within the last 3 years t</a:t>
            </a:r>
            <a:r>
              <a:rPr lang="en">
                <a:solidFill>
                  <a:schemeClr val="dk1"/>
                </a:solidFill>
              </a:rPr>
              <a:t>he applicant is emailed a letter notifying them of the convictions that deny them from having direct access.  The program is sent a letter stating that the applicant is denied and cannot have direct access.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111ab2d30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111ab2d30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applicants with human services programs the office of background processing reviews the following when making a background check determination: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-Fingerprint based results for criminal history including warrants nationwide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FBI </a:t>
            </a:r>
            <a:r>
              <a:rPr lang="en">
                <a:solidFill>
                  <a:schemeClr val="dk1"/>
                </a:solidFill>
              </a:rPr>
              <a:t>Rap Back - </a:t>
            </a:r>
            <a:r>
              <a:rPr lang="en">
                <a:solidFill>
                  <a:schemeClr val="dk1"/>
                </a:solidFill>
              </a:rPr>
              <a:t>includes a list of public federal misdemeanor and felony convictions. The check may include basic information about the charge, conviction, and resulting incarcerations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-Juvenile adjudications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-State court search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-Sex and kidnap offender notification of abuse registry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-Adult protective services for supported findings of abuse or neglect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-Child protective services for supported or substantiated findings of abuse or neglect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records contained in these databases are </a:t>
            </a:r>
            <a:r>
              <a:rPr lang="en"/>
              <a:t>identified</a:t>
            </a:r>
            <a:r>
              <a:rPr lang="en"/>
              <a:t> and action may be taken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e5f315a8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e5f315a8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 may deny is not an automatic denial.  It can be a pending conviction, conviction, or a substantiated or supported finding.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Utah Legislation has set severities and time frames to review these offenses which may result in a denial.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When the criminal or non criminal findings are identified the provider is sent an email with a letter stating the timeframe the office gave the applicant to respond to this information.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60e9fa003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260e9fa003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applicant will be emailed a letter detailing all of the possible criminal and non criminal findings to be reviewed. In addition, the applicant will be asked to provide </a:t>
            </a:r>
            <a:r>
              <a:rPr lang="en">
                <a:solidFill>
                  <a:schemeClr val="dk1"/>
                </a:solidFill>
              </a:rPr>
              <a:t>supporting documentation and</a:t>
            </a:r>
            <a:r>
              <a:rPr lang="en"/>
              <a:t> a written narrative, any completed classes or treatment, compliance with court orders, or letters of </a:t>
            </a:r>
            <a:r>
              <a:rPr lang="en"/>
              <a:t>recommendation</a:t>
            </a:r>
            <a:r>
              <a:rPr lang="en"/>
              <a:t>. </a:t>
            </a:r>
            <a:endParaRPr>
              <a:solidFill>
                <a:srgbClr val="490F5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90F52"/>
                </a:solidFill>
              </a:rPr>
              <a:t>The Comprehensive Review Committee will examine the documentation and issue a recommendation to OBP.</a:t>
            </a:r>
            <a:endParaRPr>
              <a:solidFill>
                <a:srgbClr val="490F52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60e9fa003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260e9fa003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">
  <p:cSld name="TITLE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/>
          <p:nvPr/>
        </p:nvSpPr>
        <p:spPr>
          <a:xfrm>
            <a:off x="-25125" y="-25125"/>
            <a:ext cx="9169200" cy="3064800"/>
          </a:xfrm>
          <a:prstGeom prst="rect">
            <a:avLst/>
          </a:prstGeom>
          <a:solidFill>
            <a:srgbClr val="490F5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" name="Google Shape;11;p7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rgbClr val="23A59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7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  <a:defRPr sz="54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311700" y="35803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Google Shape;1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050" y="4511376"/>
            <a:ext cx="2177562" cy="5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B">
  <p:cSld name="TITLE_AND_BODY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A595"/>
              </a:buClr>
              <a:buSzPts val="3000"/>
              <a:buNone/>
              <a:defRPr>
                <a:solidFill>
                  <a:srgbClr val="23A59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A">
  <p:cSld name="MAIN_POINT">
    <p:bg>
      <p:bgPr>
        <a:solidFill>
          <a:srgbClr val="490F5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B">
  <p:cSld name="MAIN_POINT_1">
    <p:bg>
      <p:bgPr>
        <a:solidFill>
          <a:srgbClr val="23A59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B">
  <p:cSld name="SECTION_TITLE_AND_DESCRIPTION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23A5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2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" name="Google Shape;71;p20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72" name="Google Shape;72;p20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3" name="Google Shape;73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74" name="Google Shape;7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 1">
  <p:cSld name="SECTION_TITLE_AND_DESCRIPTION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490F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" name="Google Shape;77;p21"/>
          <p:cNvCxnSpPr/>
          <p:nvPr/>
        </p:nvCxnSpPr>
        <p:spPr>
          <a:xfrm>
            <a:off x="457675" y="44954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8" name="Google Shape;78;p21"/>
          <p:cNvSpPr txBox="1"/>
          <p:nvPr>
            <p:ph type="title"/>
          </p:nvPr>
        </p:nvSpPr>
        <p:spPr>
          <a:xfrm>
            <a:off x="367500" y="552650"/>
            <a:ext cx="3837000" cy="190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21"/>
          <p:cNvSpPr txBox="1"/>
          <p:nvPr>
            <p:ph idx="1" type="body"/>
          </p:nvPr>
        </p:nvSpPr>
        <p:spPr>
          <a:xfrm>
            <a:off x="495415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1800"/>
              <a:buFont typeface="Open Sans ExtraBold"/>
              <a:buNone/>
              <a:defRPr sz="1800">
                <a:solidFill>
                  <a:srgbClr val="490F5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/>
        </p:txBody>
      </p:sp>
      <p:sp>
        <p:nvSpPr>
          <p:cNvPr id="82" name="Google Shape;8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2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A595"/>
              </a:buClr>
              <a:buSzPts val="1800"/>
              <a:buFont typeface="Open Sans ExtraBold"/>
              <a:buNone/>
              <a:defRPr sz="1800">
                <a:solidFill>
                  <a:srgbClr val="23A595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 B">
  <p:cSld name="CAPTION_ONLY_1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/>
          <p:nvPr/>
        </p:nvSpPr>
        <p:spPr>
          <a:xfrm>
            <a:off x="-12600" y="4233725"/>
            <a:ext cx="9169200" cy="909900"/>
          </a:xfrm>
          <a:prstGeom prst="rect">
            <a:avLst/>
          </a:prstGeom>
          <a:solidFill>
            <a:srgbClr val="490F5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90F5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24"/>
          <p:cNvSpPr txBox="1"/>
          <p:nvPr>
            <p:ph idx="1" type="body"/>
          </p:nvPr>
        </p:nvSpPr>
        <p:spPr>
          <a:xfrm>
            <a:off x="1572600" y="43892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ExtraBold"/>
              <a:buNone/>
              <a:defRPr sz="1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89" name="Google Shape;8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/>
          <p:nvPr>
            <p:ph hasCustomPrompt="1" type="title"/>
          </p:nvPr>
        </p:nvSpPr>
        <p:spPr>
          <a:xfrm>
            <a:off x="374500" y="225900"/>
            <a:ext cx="85206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A595"/>
              </a:buClr>
              <a:buSzPts val="11000"/>
              <a:buNone/>
              <a:defRPr sz="11000">
                <a:solidFill>
                  <a:srgbClr val="23A59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25"/>
          <p:cNvSpPr txBox="1"/>
          <p:nvPr>
            <p:ph idx="1" type="body"/>
          </p:nvPr>
        </p:nvSpPr>
        <p:spPr>
          <a:xfrm>
            <a:off x="160975" y="1892825"/>
            <a:ext cx="74508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">
  <p:cSld name="SECTION_TITLE_AND_DESCRIPTION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490F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8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A595"/>
              </a:buClr>
              <a:buSzPts val="3800"/>
              <a:buNone/>
              <a:defRPr sz="3800">
                <a:solidFill>
                  <a:srgbClr val="23A59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20" name="Google Shape;20;p8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1" name="Google Shape;21;p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93884" y="4200724"/>
            <a:ext cx="2906926" cy="72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 1 1">
  <p:cSld name="SECTION_TITLE_AND_DESCRIPTION_2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3A5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Google Shape;25;p9"/>
          <p:cNvCxnSpPr/>
          <p:nvPr/>
        </p:nvCxnSpPr>
        <p:spPr>
          <a:xfrm>
            <a:off x="457675" y="44954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9"/>
          <p:cNvSpPr txBox="1"/>
          <p:nvPr>
            <p:ph type="title"/>
          </p:nvPr>
        </p:nvSpPr>
        <p:spPr>
          <a:xfrm>
            <a:off x="367500" y="552650"/>
            <a:ext cx="3837000" cy="190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9"/>
          <p:cNvSpPr txBox="1"/>
          <p:nvPr>
            <p:ph idx="1" type="body"/>
          </p:nvPr>
        </p:nvSpPr>
        <p:spPr>
          <a:xfrm>
            <a:off x="495415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A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 A">
  <p:cSld name="CAPTION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/>
          <p:nvPr/>
        </p:nvSpPr>
        <p:spPr>
          <a:xfrm>
            <a:off x="-12600" y="4233725"/>
            <a:ext cx="9169200" cy="909900"/>
          </a:xfrm>
          <a:prstGeom prst="rect">
            <a:avLst/>
          </a:prstGeom>
          <a:solidFill>
            <a:srgbClr val="23A59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1572600" y="43892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ExtraBold"/>
              <a:buNone/>
              <a:defRPr sz="1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A" type="title">
  <p:cSld name="TIT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1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rgbClr val="23A59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1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5400"/>
              <a:buFont typeface="Open Sans ExtraBold"/>
              <a:buNone/>
              <a:defRPr sz="5400">
                <a:solidFill>
                  <a:srgbClr val="490F5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39" name="Google Shape;39;p1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050" y="4511376"/>
            <a:ext cx="2177562" cy="5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C">
  <p:cSld name="TITLE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/>
          <p:nvPr/>
        </p:nvSpPr>
        <p:spPr>
          <a:xfrm>
            <a:off x="-25125" y="-25125"/>
            <a:ext cx="9169200" cy="3064800"/>
          </a:xfrm>
          <a:prstGeom prst="rect">
            <a:avLst/>
          </a:prstGeom>
          <a:solidFill>
            <a:srgbClr val="23A59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4" name="Google Shape;44;p13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rgbClr val="490F5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1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  <a:defRPr sz="54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6" name="Google Shape;46;p13"/>
          <p:cNvSpPr txBox="1"/>
          <p:nvPr>
            <p:ph idx="1" type="subTitle"/>
          </p:nvPr>
        </p:nvSpPr>
        <p:spPr>
          <a:xfrm>
            <a:off x="311700" y="35803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050" y="4511376"/>
            <a:ext cx="2177562" cy="5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490F5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514800" y="1348800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rgbClr val="23A595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type="title"/>
          </p:nvPr>
        </p:nvSpPr>
        <p:spPr>
          <a:xfrm>
            <a:off x="514800" y="1348800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3000"/>
              <a:buFont typeface="Open Sans ExtraBold"/>
              <a:buNone/>
              <a:defRPr b="0" i="0" sz="3000" u="none" cap="none" strike="noStrike">
                <a:solidFill>
                  <a:srgbClr val="490F5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○"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■"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302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○"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■"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302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302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○"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302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■"/>
              <a:defRPr b="0" i="0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le.utah.gov/xcode/Title26B/Chapter2/26B-2-S120.html?v=C26B-2-S120_2023050320230503" TargetMode="External"/><Relationship Id="rId4" Type="http://schemas.openxmlformats.org/officeDocument/2006/relationships/hyperlink" Target="https://adminrules.utah.gov/public/rule/R501-14/Current%20Rules?searchText=undefined" TargetMode="External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dhsdacs@utah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Everything you wanted to know about DACS but were afraid to ask</a:t>
            </a:r>
            <a:endParaRPr/>
          </a:p>
        </p:txBody>
      </p:sp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311700" y="35803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Background check</a:t>
            </a:r>
            <a:r>
              <a:rPr lang="en"/>
              <a:t>: Denials and Reviews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training for Human Services </a:t>
            </a:r>
            <a:r>
              <a:rPr lang="en"/>
              <a:t>P</a:t>
            </a:r>
            <a:r>
              <a:rPr lang="en"/>
              <a:t>roviders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111ab2d30_1_5"/>
          <p:cNvSpPr txBox="1"/>
          <p:nvPr>
            <p:ph type="title"/>
          </p:nvPr>
        </p:nvSpPr>
        <p:spPr>
          <a:xfrm>
            <a:off x="228550" y="249225"/>
            <a:ext cx="4045200" cy="100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Authority</a:t>
            </a:r>
            <a:endParaRPr sz="6000"/>
          </a:p>
        </p:txBody>
      </p:sp>
      <p:sp>
        <p:nvSpPr>
          <p:cNvPr id="107" name="Google Shape;107;g26111ab2d30_1_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lt1"/>
                </a:solidFill>
              </a:rPr>
              <a:t>All background checks processed by the Office of Background Processing (OBP) are conducted by the authority of Utah Code. This section applies to licensed, certified, or contracted human services providers.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8" name="Google Shape;108;g26111ab2d30_1_5"/>
          <p:cNvSpPr txBox="1"/>
          <p:nvPr>
            <p:ph idx="1" type="subTitle"/>
          </p:nvPr>
        </p:nvSpPr>
        <p:spPr>
          <a:xfrm>
            <a:off x="228550" y="1752975"/>
            <a:ext cx="4045200" cy="28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</a:rPr>
              <a:t>Utah Code </a:t>
            </a:r>
            <a:r>
              <a:rPr b="1" lang="en" sz="3400">
                <a:solidFill>
                  <a:schemeClr val="dk1"/>
                </a:solidFill>
              </a:rPr>
              <a:t>§:</a:t>
            </a:r>
            <a:r>
              <a:rPr b="1" lang="en" sz="3600">
                <a:solidFill>
                  <a:schemeClr val="dk1"/>
                </a:solidFill>
              </a:rPr>
              <a:t> </a:t>
            </a:r>
            <a:r>
              <a:rPr b="1" lang="en" sz="3600">
                <a:solidFill>
                  <a:schemeClr val="dk1"/>
                </a:solidFill>
              </a:rPr>
              <a:t> </a:t>
            </a:r>
            <a:endParaRPr b="1"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b="1" lang="en" sz="36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26B-2-120</a:t>
            </a:r>
            <a:r>
              <a:rPr b="1" lang="en" sz="3600">
                <a:solidFill>
                  <a:schemeClr val="dk1"/>
                </a:solidFill>
              </a:rPr>
              <a:t> </a:t>
            </a:r>
            <a:endParaRPr b="1"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b="1" lang="en" sz="3600" u="sng">
                <a:solidFill>
                  <a:schemeClr val="hlink"/>
                </a:solidFill>
                <a:hlinkClick r:id="rId4"/>
              </a:rPr>
              <a:t>R501-14</a:t>
            </a:r>
            <a:r>
              <a:rPr b="1" lang="en" sz="3600">
                <a:solidFill>
                  <a:schemeClr val="dk1"/>
                </a:solidFill>
              </a:rPr>
              <a:t> </a:t>
            </a:r>
            <a:endParaRPr b="1" sz="3400">
              <a:solidFill>
                <a:schemeClr val="dk1"/>
              </a:solidFill>
            </a:endParaRPr>
          </a:p>
        </p:txBody>
      </p:sp>
      <p:pic>
        <p:nvPicPr>
          <p:cNvPr id="109" name="Google Shape;109;g26111ab2d30_1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9499" y="249225"/>
            <a:ext cx="1437850" cy="1439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111ab2d30_1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3A595"/>
                </a:solidFill>
              </a:rPr>
              <a:t>What is a “Shall deny”?</a:t>
            </a:r>
            <a:endParaRPr>
              <a:solidFill>
                <a:srgbClr val="23A595"/>
              </a:solidFill>
            </a:endParaRPr>
          </a:p>
        </p:txBody>
      </p:sp>
      <p:sp>
        <p:nvSpPr>
          <p:cNvPr id="115" name="Google Shape;115;g26111ab2d30_1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77204"/>
              <a:buFont typeface="Arial"/>
              <a:buNone/>
            </a:pPr>
            <a:r>
              <a:rPr lang="en" sz="2072">
                <a:solidFill>
                  <a:schemeClr val="dk1"/>
                </a:solidFill>
              </a:rPr>
              <a:t>Some offenses result in an automatic clearance denial.</a:t>
            </a:r>
            <a:endParaRPr sz="2072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77204"/>
              <a:buFont typeface="Arial"/>
              <a:buNone/>
            </a:pPr>
            <a:r>
              <a:t/>
            </a:r>
            <a:endParaRPr b="1" sz="2072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72">
                <a:solidFill>
                  <a:schemeClr val="dk1"/>
                </a:solidFill>
              </a:rPr>
              <a:t>This action is to protect the vulnerable population that you serve and is referred to as a</a:t>
            </a:r>
            <a:r>
              <a:rPr b="1" lang="en" sz="2072">
                <a:solidFill>
                  <a:schemeClr val="dk1"/>
                </a:solidFill>
              </a:rPr>
              <a:t> “Shall Deny.”</a:t>
            </a:r>
            <a:endParaRPr b="1" sz="2072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72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72">
                <a:solidFill>
                  <a:schemeClr val="dk1"/>
                </a:solidFill>
              </a:rPr>
              <a:t>The conviction must have occurred within 3 years</a:t>
            </a:r>
            <a:r>
              <a:rPr lang="en" sz="2072">
                <a:solidFill>
                  <a:schemeClr val="dk2"/>
                </a:solidFill>
              </a:rPr>
              <a:t> of the date the background screening application was submitted.</a:t>
            </a:r>
            <a:endParaRPr sz="2072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0e9fa0033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23A595"/>
                </a:solidFill>
              </a:rPr>
              <a:t>“Shall deny” offenses</a:t>
            </a:r>
            <a:r>
              <a:rPr lang="en">
                <a:solidFill>
                  <a:srgbClr val="23A595"/>
                </a:solidFill>
              </a:rPr>
              <a:t> </a:t>
            </a:r>
            <a:endParaRPr>
              <a:solidFill>
                <a:srgbClr val="23A595"/>
              </a:solidFill>
            </a:endParaRPr>
          </a:p>
        </p:txBody>
      </p:sp>
      <p:sp>
        <p:nvSpPr>
          <p:cNvPr id="121" name="Google Shape;121;g260e9fa0033_0_0"/>
          <p:cNvSpPr txBox="1"/>
          <p:nvPr>
            <p:ph idx="1" type="body"/>
          </p:nvPr>
        </p:nvSpPr>
        <p:spPr>
          <a:xfrm>
            <a:off x="311700" y="1152475"/>
            <a:ext cx="8520600" cy="38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32500" lnSpcReduction="2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4000">
                <a:solidFill>
                  <a:schemeClr val="dk2"/>
                </a:solidFill>
              </a:rPr>
              <a:t>An offense identified as domestic violence, lewdness, voyeurism, battery, cruelty to animals, or beastiality;</a:t>
            </a:r>
            <a:endParaRPr sz="40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4000">
                <a:solidFill>
                  <a:schemeClr val="dk2"/>
                </a:solidFill>
              </a:rPr>
              <a:t>A violation of any pornography law, including sexual exploitation of a minor or aggravated sexual exploitation of a minor;</a:t>
            </a:r>
            <a:endParaRPr sz="4000">
              <a:solidFill>
                <a:schemeClr val="dk2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4000">
                <a:solidFill>
                  <a:schemeClr val="dk2"/>
                </a:solidFill>
              </a:rPr>
              <a:t>Sexual solicitation;</a:t>
            </a:r>
            <a:endParaRPr sz="40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4000"/>
              <a:t>An offense included in the following:</a:t>
            </a:r>
            <a:endParaRPr sz="40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</a:pPr>
            <a:r>
              <a:rPr lang="en" sz="4000">
                <a:solidFill>
                  <a:schemeClr val="dk2"/>
                </a:solidFill>
              </a:rPr>
              <a:t>Title 76, Chapter 4, Part 4, Enticement of a Minor </a:t>
            </a:r>
            <a:endParaRPr sz="4000">
              <a:solidFill>
                <a:schemeClr val="dk2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4000">
                <a:solidFill>
                  <a:schemeClr val="dk2"/>
                </a:solidFill>
              </a:rPr>
              <a:t>Title 76, Chapter 5, Offenses Against the Individual</a:t>
            </a:r>
            <a:endParaRPr sz="40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</a:pPr>
            <a:r>
              <a:rPr lang="en" sz="4000"/>
              <a:t>Title 76, Chapter 5b, Sexual </a:t>
            </a:r>
            <a:r>
              <a:rPr lang="en" sz="4000"/>
              <a:t>Exploitation</a:t>
            </a:r>
            <a:r>
              <a:rPr lang="en" sz="4000"/>
              <a:t> Act</a:t>
            </a:r>
            <a:endParaRPr sz="40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○"/>
            </a:pPr>
            <a:r>
              <a:rPr lang="en" sz="4000"/>
              <a:t>Title 76, Chapter 7, Offenses Against the Family</a:t>
            </a:r>
            <a:endParaRPr sz="40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4000"/>
              <a:t>Aggravated arson, </a:t>
            </a:r>
            <a:r>
              <a:rPr b="1" lang="en" sz="4015">
                <a:solidFill>
                  <a:schemeClr val="dk1"/>
                </a:solidFill>
              </a:rPr>
              <a:t>§</a:t>
            </a:r>
            <a:r>
              <a:rPr lang="en" sz="4615"/>
              <a:t> </a:t>
            </a:r>
            <a:r>
              <a:rPr lang="en" sz="4000"/>
              <a:t>76-6-103</a:t>
            </a:r>
            <a:endParaRPr sz="40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4000"/>
              <a:t>Aggravated burglary, </a:t>
            </a:r>
            <a:r>
              <a:rPr b="1" lang="en" sz="4015">
                <a:solidFill>
                  <a:schemeClr val="dk1"/>
                </a:solidFill>
              </a:rPr>
              <a:t>§</a:t>
            </a:r>
            <a:r>
              <a:rPr lang="en" sz="4615">
                <a:solidFill>
                  <a:schemeClr val="dk2"/>
                </a:solidFill>
              </a:rPr>
              <a:t> </a:t>
            </a:r>
            <a:r>
              <a:rPr lang="en" sz="4000"/>
              <a:t> 76-6-203</a:t>
            </a:r>
            <a:endParaRPr sz="40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4000"/>
              <a:t>Aggravated robbery, </a:t>
            </a:r>
            <a:r>
              <a:rPr b="1" lang="en" sz="4015">
                <a:solidFill>
                  <a:schemeClr val="dk1"/>
                </a:solidFill>
              </a:rPr>
              <a:t>§</a:t>
            </a:r>
            <a:r>
              <a:rPr lang="en" sz="4615">
                <a:solidFill>
                  <a:schemeClr val="dk2"/>
                </a:solidFill>
              </a:rPr>
              <a:t> </a:t>
            </a:r>
            <a:r>
              <a:rPr lang="en" sz="4000"/>
              <a:t> 76-6-302</a:t>
            </a:r>
            <a:endParaRPr sz="40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4000"/>
              <a:t>Identity fraud crime, </a:t>
            </a:r>
            <a:r>
              <a:rPr b="1" lang="en" sz="4015">
                <a:solidFill>
                  <a:schemeClr val="dk1"/>
                </a:solidFill>
              </a:rPr>
              <a:t>§</a:t>
            </a:r>
            <a:r>
              <a:rPr lang="en" sz="4615">
                <a:solidFill>
                  <a:schemeClr val="dk2"/>
                </a:solidFill>
              </a:rPr>
              <a:t> </a:t>
            </a:r>
            <a:r>
              <a:rPr lang="en" sz="4000"/>
              <a:t> 76-6-1102</a:t>
            </a:r>
            <a:endParaRPr sz="40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4000"/>
              <a:t>Sexual battery, </a:t>
            </a:r>
            <a:r>
              <a:rPr b="1" lang="en" sz="4015">
                <a:solidFill>
                  <a:schemeClr val="dk1"/>
                </a:solidFill>
              </a:rPr>
              <a:t>§</a:t>
            </a:r>
            <a:r>
              <a:rPr lang="en" sz="4615">
                <a:solidFill>
                  <a:schemeClr val="dk2"/>
                </a:solidFill>
              </a:rPr>
              <a:t> </a:t>
            </a:r>
            <a:r>
              <a:rPr lang="en" sz="4000"/>
              <a:t> 76-9-702.1</a:t>
            </a:r>
            <a:endParaRPr sz="40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sz="4000"/>
              <a:t>A violent offense committed in the presence of a child, </a:t>
            </a:r>
            <a:r>
              <a:rPr b="1" lang="en" sz="4015">
                <a:solidFill>
                  <a:schemeClr val="dk1"/>
                </a:solidFill>
              </a:rPr>
              <a:t>§</a:t>
            </a:r>
            <a:r>
              <a:rPr lang="en" sz="4615">
                <a:solidFill>
                  <a:schemeClr val="dk2"/>
                </a:solidFill>
              </a:rPr>
              <a:t> </a:t>
            </a:r>
            <a:r>
              <a:rPr lang="en" sz="4000"/>
              <a:t> 76-3-203.10</a:t>
            </a:r>
            <a:endParaRPr sz="40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111ab2d30_1_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Criminal or non-criminal findings</a:t>
            </a:r>
            <a:endParaRPr/>
          </a:p>
        </p:txBody>
      </p:sp>
      <p:sp>
        <p:nvSpPr>
          <p:cNvPr id="127" name="Google Shape;127;g26111ab2d30_1_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23A595"/>
                </a:solidFill>
              </a:rPr>
              <a:t>Criminal finding —</a:t>
            </a:r>
            <a:r>
              <a:rPr lang="en" sz="1700">
                <a:solidFill>
                  <a:srgbClr val="23A595"/>
                </a:solidFill>
              </a:rPr>
              <a:t> </a:t>
            </a:r>
            <a:r>
              <a:rPr lang="en" sz="1700"/>
              <a:t>a record contained in: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Utah court exchange database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Juvenile court database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FBI Rap Back fingerprint report including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An arrest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Charges for a criminal conviction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A criminal conviction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23A595"/>
                </a:solidFill>
              </a:rPr>
              <a:t>Non Criminal Finding — </a:t>
            </a:r>
            <a:r>
              <a:rPr lang="en" sz="1700"/>
              <a:t>a record contained in: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Adult Protective Services database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Child Protective Services database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Sex and Kidnap Offender Notification of Abuse registry</a:t>
            </a:r>
            <a:endParaRPr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e5f315a820_0_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“May deny”?</a:t>
            </a:r>
            <a:endParaRPr/>
          </a:p>
        </p:txBody>
      </p:sp>
      <p:sp>
        <p:nvSpPr>
          <p:cNvPr id="133" name="Google Shape;133;g1e5f315a820_0_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490F52"/>
                </a:solidFill>
              </a:rPr>
              <a:t>Any criminal or non-criminal finding.</a:t>
            </a:r>
            <a:endParaRPr b="1" sz="2000">
              <a:solidFill>
                <a:srgbClr val="490F5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 intent is again to protect children and the vulnerable population.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OBP analyzes the information on the background check to determine if the criminal or non-criminal findings fall within the severity and length of time to be reviewed, which may result in a denial.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May-deny offenses are reviewed by the comprehensive review committee and the OBP director before a determination is made.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60e9fa0033_0_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23A595"/>
                </a:solidFill>
              </a:rPr>
              <a:t>Comprehensive Review Committee</a:t>
            </a:r>
            <a:endParaRPr>
              <a:solidFill>
                <a:srgbClr val="23A595"/>
              </a:solidFill>
            </a:endParaRPr>
          </a:p>
        </p:txBody>
      </p:sp>
      <p:sp>
        <p:nvSpPr>
          <p:cNvPr id="139" name="Google Shape;139;g260e9fa0033_0_5"/>
          <p:cNvSpPr txBox="1"/>
          <p:nvPr>
            <p:ph idx="1" type="body"/>
          </p:nvPr>
        </p:nvSpPr>
        <p:spPr>
          <a:xfrm>
            <a:off x="311700" y="1152475"/>
            <a:ext cx="8520600" cy="39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May-deny offenses are reviewed by a committee comprised of representatives within the divisions and offices of the Department of Health and Human Services.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Committee members evaluate information presented to determine if the applicant poses a risk of harm to children or vulnerable adults. They consider the type of employment the applicant is seeking and the type of license under which the applicant will be employed.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committee reviews documentation compiled by OBP and submitted by the applicant which includes an examination of the following: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1600"/>
              <a:buChar char="-"/>
            </a:pPr>
            <a:r>
              <a:rPr b="1" lang="en">
                <a:solidFill>
                  <a:srgbClr val="490F52"/>
                </a:solidFill>
              </a:rPr>
              <a:t>Date of the offense</a:t>
            </a:r>
            <a:endParaRPr b="1">
              <a:solidFill>
                <a:srgbClr val="490F52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1600"/>
              <a:buChar char="-"/>
            </a:pPr>
            <a:r>
              <a:rPr b="1" lang="en">
                <a:solidFill>
                  <a:srgbClr val="490F52"/>
                </a:solidFill>
              </a:rPr>
              <a:t>Nature and seriousness of the offense</a:t>
            </a:r>
            <a:endParaRPr b="1">
              <a:solidFill>
                <a:srgbClr val="490F52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1600"/>
              <a:buChar char="-"/>
            </a:pPr>
            <a:r>
              <a:rPr b="1" lang="en">
                <a:solidFill>
                  <a:srgbClr val="490F52"/>
                </a:solidFill>
              </a:rPr>
              <a:t>Circumstances</a:t>
            </a:r>
            <a:endParaRPr b="1">
              <a:solidFill>
                <a:srgbClr val="490F52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1600"/>
              <a:buChar char="-"/>
            </a:pPr>
            <a:r>
              <a:rPr b="1" lang="en">
                <a:solidFill>
                  <a:srgbClr val="490F52"/>
                </a:solidFill>
              </a:rPr>
              <a:t>Age of the offender</a:t>
            </a:r>
            <a:endParaRPr b="1">
              <a:solidFill>
                <a:srgbClr val="490F52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1600"/>
              <a:buChar char="-"/>
            </a:pPr>
            <a:r>
              <a:rPr b="1" lang="en">
                <a:solidFill>
                  <a:srgbClr val="490F52"/>
                </a:solidFill>
              </a:rPr>
              <a:t>Was the offense isolated or repeated?</a:t>
            </a:r>
            <a:endParaRPr b="1">
              <a:solidFill>
                <a:srgbClr val="490F52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1600"/>
              <a:buChar char="-"/>
            </a:pPr>
            <a:r>
              <a:rPr b="1" lang="en">
                <a:solidFill>
                  <a:srgbClr val="490F52"/>
                </a:solidFill>
              </a:rPr>
              <a:t>Does the offense relate to the abuse of a child or vulnerable adult?</a:t>
            </a:r>
            <a:endParaRPr b="1">
              <a:solidFill>
                <a:srgbClr val="490F52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1600"/>
              <a:buChar char="-"/>
            </a:pPr>
            <a:r>
              <a:rPr b="1" lang="en">
                <a:solidFill>
                  <a:srgbClr val="490F52"/>
                </a:solidFill>
              </a:rPr>
              <a:t>Other pertinent information</a:t>
            </a:r>
            <a:endParaRPr b="1">
              <a:solidFill>
                <a:srgbClr val="490F5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60e9fa0033_0_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en" sz="2560">
                <a:solidFill>
                  <a:srgbClr val="23A595"/>
                </a:solidFill>
                <a:latin typeface="Open Sans"/>
                <a:ea typeface="Open Sans"/>
                <a:cs typeface="Open Sans"/>
                <a:sym typeface="Open Sans"/>
              </a:rPr>
              <a:t>Background checks and reviews </a:t>
            </a:r>
            <a:endParaRPr sz="3100">
              <a:solidFill>
                <a:srgbClr val="23A595"/>
              </a:solidFill>
            </a:endParaRPr>
          </a:p>
        </p:txBody>
      </p:sp>
      <p:sp>
        <p:nvSpPr>
          <p:cNvPr id="145" name="Google Shape;145;g260e9fa0033_0_30"/>
          <p:cNvSpPr txBox="1"/>
          <p:nvPr>
            <p:ph idx="1" type="body"/>
          </p:nvPr>
        </p:nvSpPr>
        <p:spPr>
          <a:xfrm>
            <a:off x="311700" y="1152475"/>
            <a:ext cx="8520600" cy="37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Questions about DACS?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Call</a:t>
            </a:r>
            <a:r>
              <a:rPr lang="en" sz="2000"/>
              <a:t>: 385-239-5538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Email</a:t>
            </a:r>
            <a:r>
              <a:rPr lang="en" sz="2000"/>
              <a:t>: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dhsdacs@utah.gov</a:t>
            </a:r>
            <a:endParaRPr sz="2000" u="sng">
              <a:solidFill>
                <a:srgbClr val="23A59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rgbClr val="23A59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 u="sng">
              <a:solidFill>
                <a:srgbClr val="23A59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Questions about background processing?</a:t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</a:rPr>
              <a:t>Email</a:t>
            </a:r>
            <a:r>
              <a:rPr lang="en" sz="2000">
                <a:solidFill>
                  <a:schemeClr val="dk2"/>
                </a:solidFill>
              </a:rPr>
              <a:t>: </a:t>
            </a:r>
            <a:r>
              <a:rPr lang="en" sz="2000" u="sng">
                <a:solidFill>
                  <a:srgbClr val="490F52"/>
                </a:solidFill>
              </a:rPr>
              <a:t>cbsunit@utah.gov</a:t>
            </a:r>
            <a:endParaRPr sz="2000" u="sng">
              <a:solidFill>
                <a:srgbClr val="490F5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HHS 2 Color Block">
  <a:themeElements>
    <a:clrScheme name="Gameday">
      <a:dk1>
        <a:srgbClr val="490F52"/>
      </a:dk1>
      <a:lt1>
        <a:srgbClr val="FFFFFF"/>
      </a:lt1>
      <a:dk2>
        <a:srgbClr val="000000"/>
      </a:dk2>
      <a:lt2>
        <a:srgbClr val="666666"/>
      </a:lt2>
      <a:accent1>
        <a:srgbClr val="23A595"/>
      </a:accent1>
      <a:accent2>
        <a:srgbClr val="490F52"/>
      </a:accent2>
      <a:accent3>
        <a:srgbClr val="490F52"/>
      </a:accent3>
      <a:accent4>
        <a:srgbClr val="23A595"/>
      </a:accent4>
      <a:accent5>
        <a:srgbClr val="FFFFFF"/>
      </a:accent5>
      <a:accent6>
        <a:srgbClr val="FFFFFF"/>
      </a:accent6>
      <a:hlink>
        <a:srgbClr val="490F52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