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Source Sans 3 SemiBold"/>
      <p:regular r:id="rId12"/>
      <p:bold r:id="rId13"/>
      <p:italic r:id="rId14"/>
      <p:boldItalic r:id="rId15"/>
    </p:embeddedFont>
    <p:embeddedFont>
      <p:font typeface="Source Sans 3 Medium"/>
      <p:regular r:id="rId16"/>
      <p:bold r:id="rId17"/>
      <p:italic r:id="rId18"/>
      <p:boldItalic r:id="rId19"/>
    </p:embeddedFont>
    <p:embeddedFont>
      <p:font typeface="Source Sans 3"/>
      <p:regular r:id="rId20"/>
      <p:bold r:id="rId21"/>
      <p:italic r:id="rId22"/>
      <p:boldItalic r:id="rId23"/>
    </p:embeddedFont>
    <p:embeddedFont>
      <p:font typeface="Open Sans SemiBold"/>
      <p:regular r:id="rId24"/>
      <p:bold r:id="rId25"/>
      <p:italic r:id="rId26"/>
      <p:boldItalic r:id="rId27"/>
    </p:embeddedFont>
    <p:embeddedFont>
      <p:font typeface="Source Sans 3 Light"/>
      <p:regular r:id="rId28"/>
      <p:bold r:id="rId29"/>
      <p:italic r:id="rId30"/>
      <p:boldItalic r:id="rId31"/>
    </p:embeddedFont>
    <p:embeddedFont>
      <p:font typeface="Source Serif 4"/>
      <p:regular r:id="rId32"/>
      <p:bold r:id="rId33"/>
      <p:italic r:id="rId34"/>
      <p:boldItalic r:id="rId35"/>
    </p:embeddedFont>
    <p:embeddedFont>
      <p:font typeface="Open Sans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Sans3-regular.fntdata"/><Relationship Id="rId22" Type="http://schemas.openxmlformats.org/officeDocument/2006/relationships/font" Target="fonts/SourceSans3-italic.fntdata"/><Relationship Id="rId21" Type="http://schemas.openxmlformats.org/officeDocument/2006/relationships/font" Target="fonts/SourceSans3-bold.fntdata"/><Relationship Id="rId24" Type="http://schemas.openxmlformats.org/officeDocument/2006/relationships/font" Target="fonts/OpenSansSemiBold-regular.fntdata"/><Relationship Id="rId23" Type="http://schemas.openxmlformats.org/officeDocument/2006/relationships/font" Target="fonts/SourceSans3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SemiBold-italic.fntdata"/><Relationship Id="rId25" Type="http://schemas.openxmlformats.org/officeDocument/2006/relationships/font" Target="fonts/OpenSansSemiBold-bold.fntdata"/><Relationship Id="rId28" Type="http://schemas.openxmlformats.org/officeDocument/2006/relationships/font" Target="fonts/SourceSans3Light-regular.fntdata"/><Relationship Id="rId27" Type="http://schemas.openxmlformats.org/officeDocument/2006/relationships/font" Target="fonts/OpenSansSemi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ourceSans3Ligh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Sans3Light-boldItalic.fntdata"/><Relationship Id="rId30" Type="http://schemas.openxmlformats.org/officeDocument/2006/relationships/font" Target="fonts/SourceSans3Light-italic.fntdata"/><Relationship Id="rId11" Type="http://schemas.openxmlformats.org/officeDocument/2006/relationships/slide" Target="slides/slide6.xml"/><Relationship Id="rId33" Type="http://schemas.openxmlformats.org/officeDocument/2006/relationships/font" Target="fonts/SourceSerif4-bold.fntdata"/><Relationship Id="rId10" Type="http://schemas.openxmlformats.org/officeDocument/2006/relationships/slide" Target="slides/slide5.xml"/><Relationship Id="rId32" Type="http://schemas.openxmlformats.org/officeDocument/2006/relationships/font" Target="fonts/SourceSerif4-regular.fntdata"/><Relationship Id="rId13" Type="http://schemas.openxmlformats.org/officeDocument/2006/relationships/font" Target="fonts/SourceSans3SemiBold-bold.fntdata"/><Relationship Id="rId35" Type="http://schemas.openxmlformats.org/officeDocument/2006/relationships/font" Target="fonts/SourceSerif4-boldItalic.fntdata"/><Relationship Id="rId12" Type="http://schemas.openxmlformats.org/officeDocument/2006/relationships/font" Target="fonts/SourceSans3SemiBold-regular.fntdata"/><Relationship Id="rId34" Type="http://schemas.openxmlformats.org/officeDocument/2006/relationships/font" Target="fonts/SourceSerif4-italic.fntdata"/><Relationship Id="rId15" Type="http://schemas.openxmlformats.org/officeDocument/2006/relationships/font" Target="fonts/SourceSans3SemiBold-boldItalic.fntdata"/><Relationship Id="rId37" Type="http://schemas.openxmlformats.org/officeDocument/2006/relationships/font" Target="fonts/OpenSans-bold.fntdata"/><Relationship Id="rId14" Type="http://schemas.openxmlformats.org/officeDocument/2006/relationships/font" Target="fonts/SourceSans3SemiBold-italic.fntdata"/><Relationship Id="rId36" Type="http://schemas.openxmlformats.org/officeDocument/2006/relationships/font" Target="fonts/OpenSans-regular.fntdata"/><Relationship Id="rId17" Type="http://schemas.openxmlformats.org/officeDocument/2006/relationships/font" Target="fonts/SourceSans3Medium-bold.fntdata"/><Relationship Id="rId39" Type="http://schemas.openxmlformats.org/officeDocument/2006/relationships/font" Target="fonts/OpenSans-boldItalic.fntdata"/><Relationship Id="rId16" Type="http://schemas.openxmlformats.org/officeDocument/2006/relationships/font" Target="fonts/SourceSans3Medium-regular.fntdata"/><Relationship Id="rId38" Type="http://schemas.openxmlformats.org/officeDocument/2006/relationships/font" Target="fonts/OpenSans-italic.fntdata"/><Relationship Id="rId19" Type="http://schemas.openxmlformats.org/officeDocument/2006/relationships/font" Target="fonts/SourceSans3Medium-boldItalic.fntdata"/><Relationship Id="rId18" Type="http://schemas.openxmlformats.org/officeDocument/2006/relationships/font" Target="fonts/SourceSans3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Copy this template before editing. Do not edit the Template.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2193fd187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2193fd187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097a21c3ea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097a21c3ea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Peer Support Specialist:</a:t>
            </a:r>
            <a:r>
              <a:rPr lang="en">
                <a:solidFill>
                  <a:schemeClr val="dk1"/>
                </a:solidFill>
              </a:rPr>
              <a:t> Has a disability or a family member with a disability, is in recovery from a mental illness, or a substance use disorder, and uses personal experience to provide support, guidance, or services to promote resiliency and recovery.  Includes a certified peer support specialist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Mental Health Professional</a:t>
            </a:r>
            <a:r>
              <a:rPr lang="en">
                <a:solidFill>
                  <a:schemeClr val="dk1"/>
                </a:solidFill>
              </a:rPr>
              <a:t>: </a:t>
            </a:r>
            <a:r>
              <a:rPr lang="en">
                <a:solidFill>
                  <a:schemeClr val="dk1"/>
                </a:solidFill>
              </a:rPr>
              <a:t>Licensed</a:t>
            </a:r>
            <a:r>
              <a:rPr lang="en">
                <a:solidFill>
                  <a:schemeClr val="dk1"/>
                </a:solidFill>
              </a:rPr>
              <a:t> with DOPL and </a:t>
            </a:r>
            <a:r>
              <a:rPr lang="en">
                <a:solidFill>
                  <a:schemeClr val="dk1"/>
                </a:solidFill>
              </a:rPr>
              <a:t>engaged</a:t>
            </a:r>
            <a:r>
              <a:rPr lang="en">
                <a:solidFill>
                  <a:schemeClr val="dk1"/>
                </a:solidFill>
              </a:rPr>
              <a:t> in the practice of mental health therapy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Program Serves Adults Only: </a:t>
            </a:r>
            <a:r>
              <a:rPr lang="en">
                <a:solidFill>
                  <a:schemeClr val="dk1"/>
                </a:solidFill>
              </a:rPr>
              <a:t>with a primary mental health diagnosis, with or without a co-occuring substance use disorder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VS.  Adults Only Substance Use Disorder Program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Position Description-Job Title or </a:t>
            </a:r>
            <a:r>
              <a:rPr lang="en">
                <a:solidFill>
                  <a:schemeClr val="dk1"/>
                </a:solidFill>
              </a:rPr>
              <a:t>description</a:t>
            </a:r>
            <a:r>
              <a:rPr lang="en">
                <a:solidFill>
                  <a:schemeClr val="dk1"/>
                </a:solidFill>
              </a:rPr>
              <a:t> with Organization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2193fd187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2193fd187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2193fd187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2193fd187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97a21c3ea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097a21c3ea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Copy this template before editing. Do not edit the Template.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4" y="10493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90F52"/>
              </a:buClr>
              <a:buSzPts val="5200"/>
              <a:buFont typeface="Open Sans SemiBold"/>
              <a:buNone/>
              <a:defRPr sz="5200">
                <a:solidFill>
                  <a:srgbClr val="490F5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4" y="35824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4" name="Google Shape;14;p2"/>
          <p:cNvCxnSpPr/>
          <p:nvPr/>
        </p:nvCxnSpPr>
        <p:spPr>
          <a:xfrm>
            <a:off x="1004404" y="3304975"/>
            <a:ext cx="7135200" cy="0"/>
          </a:xfrm>
          <a:prstGeom prst="straightConnector1">
            <a:avLst/>
          </a:prstGeom>
          <a:noFill/>
          <a:ln cap="flat" cmpd="sng" w="38100">
            <a:solidFill>
              <a:srgbClr val="FFB81D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749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381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749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749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657875"/>
            <a:ext cx="4572000" cy="4485600"/>
          </a:xfrm>
          <a:prstGeom prst="rect">
            <a:avLst/>
          </a:prstGeom>
          <a:solidFill>
            <a:srgbClr val="474747">
              <a:alpha val="1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80100" y="1498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80100" y="3068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96812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  <a:defRPr>
                <a:solidFill>
                  <a:srgbClr val="000000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7498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3810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/>
          <p:nvPr/>
        </p:nvSpPr>
        <p:spPr>
          <a:xfrm>
            <a:off x="-72850" y="-107025"/>
            <a:ext cx="9284700" cy="734100"/>
          </a:xfrm>
          <a:prstGeom prst="rect">
            <a:avLst/>
          </a:prstGeom>
          <a:solidFill>
            <a:srgbClr val="071D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" name="Google Shape;9;p1" title="DHHS Logo_WHT M.pn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68885" y="0"/>
            <a:ext cx="2770022" cy="6113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rive.google.com/file/d/1Qv5sM3-YZ82z2kTy7arLOTDz5DBAlYsZ/view" TargetMode="External"/><Relationship Id="rId4" Type="http://schemas.openxmlformats.org/officeDocument/2006/relationships/hyperlink" Target="http://drive.google.com/file/d/1Qv5sM3-YZ82z2kTy7arLOTDz5DBAlYsZ/view" TargetMode="External"/><Relationship Id="rId5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mailto:cbsunit@utah.gov" TargetMode="External"/><Relationship Id="rId4" Type="http://schemas.openxmlformats.org/officeDocument/2006/relationships/hyperlink" Target="mailto:dhsdacs@utah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1547300"/>
            <a:ext cx="8520600" cy="143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800">
                <a:solidFill>
                  <a:srgbClr val="071D49"/>
                </a:solidFill>
                <a:latin typeface="Source Serif 4"/>
                <a:ea typeface="Source Serif 4"/>
                <a:cs typeface="Source Serif 4"/>
                <a:sym typeface="Source Serif 4"/>
              </a:rPr>
              <a:t>DACS training</a:t>
            </a:r>
            <a:endParaRPr b="1" sz="7800">
              <a:solidFill>
                <a:srgbClr val="071D49"/>
              </a:solidFill>
              <a:latin typeface="Source Serif 4"/>
              <a:ea typeface="Source Serif 4"/>
              <a:cs typeface="Source Serif 4"/>
              <a:sym typeface="Source Serif 4"/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6399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Source Sans 3 Medium"/>
                <a:ea typeface="Source Sans 3 Medium"/>
                <a:cs typeface="Source Sans 3 Medium"/>
                <a:sym typeface="Source Sans 3 Medium"/>
              </a:rPr>
              <a:t>New process for position categories</a:t>
            </a:r>
            <a:endParaRPr>
              <a:solidFill>
                <a:schemeClr val="dk1"/>
              </a:solidFill>
              <a:latin typeface="Source Sans 3 Medium"/>
              <a:ea typeface="Source Sans 3 Medium"/>
              <a:cs typeface="Source Sans 3 Medium"/>
              <a:sym typeface="Source Sans 3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Source Sans 3 Medium"/>
                <a:ea typeface="Source Sans 3 Medium"/>
                <a:cs typeface="Source Sans 3 Medium"/>
                <a:sym typeface="Source Sans 3 Medium"/>
              </a:rPr>
              <a:t>May 3, 2023</a:t>
            </a:r>
            <a:endParaRPr>
              <a:solidFill>
                <a:schemeClr val="dk1"/>
              </a:solidFill>
              <a:latin typeface="Source Sans 3 Medium"/>
              <a:ea typeface="Source Sans 3 Medium"/>
              <a:cs typeface="Source Sans 3 Medium"/>
              <a:sym typeface="Source Sans 3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749825"/>
            <a:ext cx="8324400" cy="10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lang="en">
                <a:latin typeface="Source Sans 3 SemiBold"/>
                <a:ea typeface="Source Sans 3 SemiBold"/>
                <a:cs typeface="Source Sans 3 SemiBold"/>
                <a:sym typeface="Source Sans 3 SemiBold"/>
              </a:rPr>
              <a:t>Video Presentation </a:t>
            </a:r>
            <a:endParaRPr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718"/>
              <a:buFont typeface="Arial"/>
              <a:buNone/>
            </a:pPr>
            <a:r>
              <a:rPr lang="en" sz="1578">
                <a:latin typeface="Source Sans 3 SemiBold"/>
                <a:ea typeface="Source Sans 3 SemiBold"/>
                <a:cs typeface="Source Sans 3 SemiBold"/>
                <a:sym typeface="Source Sans 3 SemiBold"/>
              </a:rPr>
              <a:t>If you cannot view the video please use this link:</a:t>
            </a:r>
            <a:endParaRPr sz="1578"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718"/>
              <a:buFont typeface="Arial"/>
              <a:buNone/>
            </a:pPr>
            <a:r>
              <a:rPr lang="en" sz="1578" u="sng">
                <a:latin typeface="Source Sans 3 SemiBold"/>
                <a:ea typeface="Source Sans 3 SemiBold"/>
                <a:cs typeface="Source Sans 3 SemiBold"/>
                <a:sym typeface="Source Sans 3 SemiBold"/>
                <a:hlinkClick r:id="rId3"/>
              </a:rPr>
              <a:t>New Hire Categories Video</a:t>
            </a:r>
            <a:endParaRPr sz="1578"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t/>
            </a:r>
            <a:endParaRPr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</p:txBody>
      </p:sp>
      <p:pic>
        <p:nvPicPr>
          <p:cNvPr id="63" name="Google Shape;63;p14" title="New HS Statue Training Video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177975"/>
            <a:ext cx="5001126" cy="281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749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3 SemiBold"/>
                <a:ea typeface="Source Sans 3 SemiBold"/>
                <a:cs typeface="Source Sans 3 SemiBold"/>
                <a:sym typeface="Source Sans 3 SemiBold"/>
              </a:rPr>
              <a:t>New position types: 26B-2-120</a:t>
            </a:r>
            <a:endParaRPr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505000" y="2267175"/>
            <a:ext cx="2030700" cy="2030700"/>
          </a:xfrm>
          <a:prstGeom prst="ellipse">
            <a:avLst/>
          </a:prstGeom>
          <a:solidFill>
            <a:srgbClr val="1658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000">
                <a:solidFill>
                  <a:schemeClr val="lt1"/>
                </a:solidFill>
                <a:latin typeface="Source Sans 3 SemiBold"/>
                <a:ea typeface="Source Sans 3 SemiBold"/>
                <a:cs typeface="Source Sans 3 SemiBold"/>
                <a:sym typeface="Source Sans 3 SemiBold"/>
              </a:rPr>
              <a:t>Peer Support Specialist</a:t>
            </a:r>
            <a:endParaRPr i="1" sz="2000">
              <a:solidFill>
                <a:schemeClr val="lt1"/>
              </a:solidFill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3342625" y="2130050"/>
            <a:ext cx="2357100" cy="2167800"/>
          </a:xfrm>
          <a:prstGeom prst="ellipse">
            <a:avLst/>
          </a:prstGeom>
          <a:solidFill>
            <a:srgbClr val="FFB8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2000">
                <a:solidFill>
                  <a:schemeClr val="dk1"/>
                </a:solidFill>
                <a:latin typeface="Source Sans 3 SemiBold"/>
                <a:ea typeface="Source Sans 3 SemiBold"/>
                <a:cs typeface="Source Sans 3 SemiBold"/>
                <a:sym typeface="Source Sans 3 SemiBold"/>
              </a:rPr>
              <a:t>Mental Health Professional</a:t>
            </a:r>
            <a:endParaRPr i="1" sz="2000"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6547625" y="2267175"/>
            <a:ext cx="2030700" cy="2030700"/>
          </a:xfrm>
          <a:prstGeom prst="ellipse">
            <a:avLst/>
          </a:prstGeom>
          <a:solidFill>
            <a:srgbClr val="1658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2000">
                <a:solidFill>
                  <a:schemeClr val="lt1"/>
                </a:solidFill>
                <a:latin typeface="Source Sans 3 SemiBold"/>
                <a:ea typeface="Source Sans 3 SemiBold"/>
                <a:cs typeface="Source Sans 3 SemiBold"/>
                <a:sym typeface="Source Sans 3 SemiBold"/>
              </a:rPr>
              <a:t>Serves Only Adult</a:t>
            </a:r>
            <a:endParaRPr i="1" sz="2000">
              <a:solidFill>
                <a:schemeClr val="lt1"/>
              </a:solidFill>
              <a:latin typeface="Source Sans 3 SemiBold"/>
              <a:ea typeface="Source Sans 3 SemiBold"/>
              <a:cs typeface="Source Sans 3 SemiBold"/>
              <a:sym typeface="Source Sans 3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1994" y="749824"/>
            <a:ext cx="5707080" cy="409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 rotWithShape="1">
          <a:blip r:embed="rId3">
            <a:alphaModFix/>
          </a:blip>
          <a:srcRect b="0" l="0" r="0" t="35141"/>
          <a:stretch/>
        </p:blipFill>
        <p:spPr>
          <a:xfrm>
            <a:off x="1236850" y="683800"/>
            <a:ext cx="6540474" cy="445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278600" y="1385900"/>
            <a:ext cx="8520300" cy="237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50" u="sng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cbsunit@utah.gov</a:t>
            </a:r>
            <a:endParaRPr b="1" i="1" sz="385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" sz="3850" u="sng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dhsdacs@utah.gov</a:t>
            </a:r>
            <a:endParaRPr b="1" i="1" sz="385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i="1" sz="2200">
              <a:solidFill>
                <a:schemeClr val="dk1"/>
              </a:solidFill>
              <a:latin typeface="Source Sans 3 Light"/>
              <a:ea typeface="Source Sans 3 Light"/>
              <a:cs typeface="Source Sans 3 Light"/>
              <a:sym typeface="Source Sans 3 Light"/>
            </a:endParaRPr>
          </a:p>
        </p:txBody>
      </p:sp>
      <p:cxnSp>
        <p:nvCxnSpPr>
          <p:cNvPr id="87" name="Google Shape;87;p18"/>
          <p:cNvCxnSpPr/>
          <p:nvPr/>
        </p:nvCxnSpPr>
        <p:spPr>
          <a:xfrm>
            <a:off x="631650" y="4342675"/>
            <a:ext cx="7880700" cy="0"/>
          </a:xfrm>
          <a:prstGeom prst="straightConnector1">
            <a:avLst/>
          </a:prstGeom>
          <a:noFill/>
          <a:ln cap="flat" cmpd="sng" w="38100">
            <a:solidFill>
              <a:srgbClr val="FFB81D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