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Open Sans ExtraBold"/>
      <p:bold r:id="rId14"/>
      <p:boldItalic r:id="rId15"/>
    </p:embeddedFont>
    <p:embeddedFont>
      <p:font typeface="Open Sans"/>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ExtraBold-boldItalic.fntdata"/><Relationship Id="rId14" Type="http://schemas.openxmlformats.org/officeDocument/2006/relationships/font" Target="fonts/OpenSansExtraBold-bold.fntdata"/><Relationship Id="rId17" Type="http://schemas.openxmlformats.org/officeDocument/2006/relationships/font" Target="fonts/OpenSans-bold.fntdata"/><Relationship Id="rId16" Type="http://schemas.openxmlformats.org/officeDocument/2006/relationships/font" Target="fonts/OpenSans-regular.fntdata"/><Relationship Id="rId5" Type="http://schemas.openxmlformats.org/officeDocument/2006/relationships/notesMaster" Target="notesMasters/notesMaster1.xml"/><Relationship Id="rId19" Type="http://schemas.openxmlformats.org/officeDocument/2006/relationships/font" Target="fonts/OpenSans-boldItalic.fntdata"/><Relationship Id="rId6" Type="http://schemas.openxmlformats.org/officeDocument/2006/relationships/slide" Target="slides/slide1.xml"/><Relationship Id="rId18"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250add307a_2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250add307a_2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5923b8df4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5923b8df4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0A0A0A"/>
                </a:solidFill>
                <a:highlight>
                  <a:schemeClr val="lt1"/>
                </a:highlight>
                <a:latin typeface="Open Sans"/>
                <a:ea typeface="Open Sans"/>
                <a:cs typeface="Open Sans"/>
                <a:sym typeface="Open Sans"/>
              </a:rPr>
              <a:t>The Adam Walsh Child Protection and Safety Act was signed into law on January 3rd, 2006. This act was put into law to protect children from sexual exploitation and violent crime, to prevent child abuse and child pornography, to promote internet safety and to honor the memory of Adam Walsh and other child crime victims. Subtitle C section 152 of this act defines the requirement to complete background checks before approval of any foster or adoptive placement. </a:t>
            </a:r>
            <a:r>
              <a:rPr lang="en" sz="1400">
                <a:solidFill>
                  <a:srgbClr val="0A0A0A"/>
                </a:solidFill>
                <a:highlight>
                  <a:schemeClr val="lt1"/>
                </a:highlight>
                <a:latin typeface="Open Sans"/>
                <a:ea typeface="Open Sans"/>
                <a:cs typeface="Open Sans"/>
                <a:sym typeface="Open Sans"/>
              </a:rPr>
              <a:t> </a:t>
            </a:r>
            <a:endParaRPr sz="1400">
              <a:solidFill>
                <a:srgbClr val="0A0A0A"/>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400">
              <a:solidFill>
                <a:srgbClr val="0A0A0A"/>
              </a:solidFill>
              <a:highlight>
                <a:schemeClr val="lt1"/>
              </a:highlight>
              <a:latin typeface="Open Sans"/>
              <a:ea typeface="Open Sans"/>
              <a:cs typeface="Open Sans"/>
              <a:sym typeface="Open Sans"/>
            </a:endParaRPr>
          </a:p>
          <a:p>
            <a:pPr indent="0" lvl="0" marL="0" rtl="0" algn="l">
              <a:spcBef>
                <a:spcPts val="0"/>
              </a:spcBef>
              <a:spcAft>
                <a:spcPts val="0"/>
              </a:spcAft>
              <a:buNone/>
            </a:pPr>
            <a:r>
              <a:rPr lang="en" sz="1700">
                <a:solidFill>
                  <a:srgbClr val="0A0A0A"/>
                </a:solidFill>
                <a:highlight>
                  <a:schemeClr val="lt1"/>
                </a:highlight>
                <a:latin typeface="Open Sans"/>
                <a:ea typeface="Open Sans"/>
                <a:cs typeface="Open Sans"/>
                <a:sym typeface="Open Sans"/>
              </a:rPr>
              <a:t>The Family First Prevention Services Act, signed into law in February of 2018, requires out of state checks be obtained for any employees of youth residential agencies who resided outside of the state in the past five years.  </a:t>
            </a:r>
            <a:endParaRPr sz="1700">
              <a:solidFill>
                <a:srgbClr val="0A0A0A"/>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1700">
              <a:solidFill>
                <a:srgbClr val="0A0A0A"/>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400">
              <a:solidFill>
                <a:srgbClr val="0A0A0A"/>
              </a:solidFill>
              <a:highlight>
                <a:schemeClr val="lt1"/>
              </a:highlight>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to be confused with the </a:t>
            </a:r>
            <a:r>
              <a:rPr lang="en"/>
              <a:t>famous</a:t>
            </a:r>
            <a:r>
              <a:rPr lang="en"/>
              <a:t> accountant from the office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“Actually”</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sz="1400">
                <a:solidFill>
                  <a:schemeClr val="dk1"/>
                </a:solidFill>
              </a:rPr>
              <a:t>A Child Abuse/Neglect Registry is maintained by each state.  The registry indicates whether or not an individual has a record of a supported or substantiated child abuse or neglect finding.</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5923b8df4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5923b8df4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The OSCAR is required for the background screenings of foster parents, adoptive parents and employees that work in programs that provide residential services for youth.</a:t>
            </a:r>
            <a:endParaRPr sz="1400">
              <a:solidFill>
                <a:srgbClr val="0A0A0A"/>
              </a:solidFill>
              <a:highlight>
                <a:schemeClr val="lt1"/>
              </a:highlight>
              <a:latin typeface="Open Sans"/>
              <a:ea typeface="Open Sans"/>
              <a:cs typeface="Open Sans"/>
              <a:sym typeface="Open Sans"/>
            </a:endParaRPr>
          </a:p>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Foster Parents and Adoptive Parents are required to have the results of an OSCAR from any state they have resided in, other than Utah, in the past five years, BEFORE the placement of children. </a:t>
            </a:r>
            <a:endParaRPr sz="1400">
              <a:solidFill>
                <a:srgbClr val="0A0A0A"/>
              </a:solidFill>
              <a:highlight>
                <a:schemeClr val="lt1"/>
              </a:highlight>
              <a:latin typeface="Open Sans"/>
              <a:ea typeface="Open Sans"/>
              <a:cs typeface="Open Sans"/>
              <a:sym typeface="Open Sans"/>
            </a:endParaRPr>
          </a:p>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Congregate care programs and agencies that receive Title IV-E funding who provide youth residential services, have the same background screening requirements as foster and adoptive applicants. </a:t>
            </a:r>
            <a:endParaRPr sz="1400">
              <a:solidFill>
                <a:srgbClr val="0A0A0A"/>
              </a:solidFill>
              <a:highlight>
                <a:schemeClr val="lt1"/>
              </a:highlight>
              <a:latin typeface="Open Sans"/>
              <a:ea typeface="Open Sans"/>
              <a:cs typeface="Open Sans"/>
              <a:sym typeface="Open Sans"/>
            </a:endParaRPr>
          </a:p>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Applicants for agencies that receive Title IV-E funding must have a completed background check including the OSCAR results before working</a:t>
            </a:r>
            <a:endParaRPr sz="1400">
              <a:solidFill>
                <a:srgbClr val="0A0A0A"/>
              </a:solidFill>
              <a:highlight>
                <a:schemeClr val="lt1"/>
              </a:highlight>
              <a:latin typeface="Open Sans"/>
              <a:ea typeface="Open Sans"/>
              <a:cs typeface="Open Sans"/>
              <a:sym typeface="Open Sans"/>
            </a:endParaRPr>
          </a:p>
          <a:p>
            <a:pPr indent="0" lvl="0" marL="457200" rtl="0" algn="l">
              <a:spcBef>
                <a:spcPts val="0"/>
              </a:spcBef>
              <a:spcAft>
                <a:spcPts val="0"/>
              </a:spcAft>
              <a:buNone/>
            </a:pPr>
            <a:r>
              <a:t/>
            </a:r>
            <a:endParaRPr sz="1400">
              <a:solidFill>
                <a:srgbClr val="0A0A0A"/>
              </a:solidFill>
              <a:highlight>
                <a:schemeClr val="lt1"/>
              </a:highlight>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5923b8df4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5923b8df4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Congregate care agencies that do NOT receive Title IV-E funding are required to obtain an OSCAR check for all employees, BUT, are granted a one year, conditional status in which to obtain the results. </a:t>
            </a:r>
            <a:endParaRPr sz="1400">
              <a:solidFill>
                <a:srgbClr val="0A0A0A"/>
              </a:solidFill>
              <a:highlight>
                <a:schemeClr val="lt1"/>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400">
              <a:solidFill>
                <a:srgbClr val="0A0A0A"/>
              </a:solidFill>
              <a:highlight>
                <a:schemeClr val="lt1"/>
              </a:highlight>
              <a:latin typeface="Open Sans"/>
              <a:ea typeface="Open Sans"/>
              <a:cs typeface="Open Sans"/>
              <a:sym typeface="Open Sans"/>
            </a:endParaRPr>
          </a:p>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All OSCAR results should be uploaded in the DACS profile of the applicant.</a:t>
            </a:r>
            <a:endParaRPr sz="1400">
              <a:solidFill>
                <a:srgbClr val="0A0A0A"/>
              </a:solidFill>
              <a:highlight>
                <a:schemeClr val="lt1"/>
              </a:highlight>
              <a:latin typeface="Open Sans"/>
              <a:ea typeface="Open Sans"/>
              <a:cs typeface="Open Sans"/>
              <a:sym typeface="Open Sans"/>
            </a:endParaRPr>
          </a:p>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Contact the criminal background screening unit at cbsunit@utah.gov and indicate the results have been uploaded. </a:t>
            </a:r>
            <a:endParaRPr sz="1400">
              <a:solidFill>
                <a:srgbClr val="0A0A0A"/>
              </a:solidFill>
              <a:highlight>
                <a:schemeClr val="lt1"/>
              </a:highlight>
              <a:latin typeface="Open Sans"/>
              <a:ea typeface="Open Sans"/>
              <a:cs typeface="Open Sans"/>
              <a:sym typeface="Open Sans"/>
            </a:endParaRPr>
          </a:p>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The CBS Unit will then remove the conditional status of the background screening as the OSCAR requirement has been met.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59d392706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59d392706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Char char="●"/>
            </a:pPr>
            <a:r>
              <a:rPr lang="en" sz="1400">
                <a:solidFill>
                  <a:schemeClr val="dk1"/>
                </a:solidFill>
              </a:rPr>
              <a:t>The conditional status follows the applicant.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For example: a</a:t>
            </a:r>
            <a:r>
              <a:rPr lang="en" sz="1400">
                <a:solidFill>
                  <a:schemeClr val="dk1"/>
                </a:solidFill>
              </a:rPr>
              <a:t>ny applicant that has applied for a background check within a congregate care agency and is then separated or leaves for another congregate care agency, will not need another conditional.</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Any background check that has been granted a conditional status to obtain an OSCAR and the results have not been received within the one-year period will be closed. A renewal will not be processed for the applicant.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Background check applications submitted for applicants, who are past the conditional period without the OSCAR results will be closed.</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Applicants that were granted the conditional status at one agency and gain employment at another agency after the conditional status has expired will not be allowed to work until the OSCAR results are received. </a:t>
            </a:r>
            <a:endParaRPr sz="1400">
              <a:solidFill>
                <a:schemeClr val="dk1"/>
              </a:solidFill>
            </a:endParaRPr>
          </a:p>
          <a:p>
            <a:pPr indent="0" lvl="0" marL="45720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59d392706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59d392706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The Division of Licensing and Background Checks maintains a list of contact information to submit a request for the OSCAR. </a:t>
            </a:r>
            <a:endParaRPr sz="1400">
              <a:solidFill>
                <a:srgbClr val="0A0A0A"/>
              </a:solidFill>
              <a:highlight>
                <a:schemeClr val="lt1"/>
              </a:highlight>
              <a:latin typeface="Open Sans"/>
              <a:ea typeface="Open Sans"/>
              <a:cs typeface="Open Sans"/>
              <a:sym typeface="Open Sans"/>
            </a:endParaRPr>
          </a:p>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Each state has different forms and methods to request an OSCAR. Please ensure you have the correct state when using the contact list and follow the directions as indicated. </a:t>
            </a:r>
            <a:endParaRPr sz="1400">
              <a:solidFill>
                <a:srgbClr val="0A0A0A"/>
              </a:solidFill>
              <a:highlight>
                <a:schemeClr val="lt1"/>
              </a:highlight>
              <a:latin typeface="Open Sans"/>
              <a:ea typeface="Open Sans"/>
              <a:cs typeface="Open Sans"/>
              <a:sym typeface="Open Sans"/>
            </a:endParaRPr>
          </a:p>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The link to get to access this list is provided on this slide.</a:t>
            </a:r>
            <a:endParaRPr sz="1400">
              <a:solidFill>
                <a:srgbClr val="0A0A0A"/>
              </a:solidFill>
              <a:highlight>
                <a:schemeClr val="lt1"/>
              </a:highlight>
              <a:latin typeface="Open Sans"/>
              <a:ea typeface="Open Sans"/>
              <a:cs typeface="Open Sans"/>
              <a:sym typeface="Open Sans"/>
            </a:endParaRPr>
          </a:p>
          <a:p>
            <a:pPr indent="-317500" lvl="0" marL="457200" rtl="0" algn="l">
              <a:spcBef>
                <a:spcPts val="0"/>
              </a:spcBef>
              <a:spcAft>
                <a:spcPts val="0"/>
              </a:spcAft>
              <a:buClr>
                <a:srgbClr val="0A0A0A"/>
              </a:buClr>
              <a:buSzPts val="1400"/>
              <a:buFont typeface="Open Sans"/>
              <a:buChar char="●"/>
            </a:pPr>
            <a:r>
              <a:rPr lang="en" sz="1400">
                <a:solidFill>
                  <a:srgbClr val="0A0A0A"/>
                </a:solidFill>
                <a:highlight>
                  <a:schemeClr val="lt1"/>
                </a:highlight>
                <a:latin typeface="Open Sans"/>
                <a:ea typeface="Open Sans"/>
                <a:cs typeface="Open Sans"/>
                <a:sym typeface="Open Sans"/>
              </a:rPr>
              <a:t>Please note that the State of Oklahoma does not have a central child abuse or neglect registry and for any applicant that has resided there within the past five years, they are not required to obtain an out of state check.</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9d392706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9d392706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spTree>
      <p:nvGrpSpPr>
        <p:cNvPr id="50" name="Shape 50"/>
        <p:cNvGrpSpPr/>
        <p:nvPr/>
      </p:nvGrpSpPr>
      <p:grpSpPr>
        <a:xfrm>
          <a:off x="0" y="0"/>
          <a:ext cx="0" cy="0"/>
          <a:chOff x="0" y="0"/>
          <a:chExt cx="0" cy="0"/>
        </a:xfrm>
      </p:grpSpPr>
      <p:sp>
        <p:nvSpPr>
          <p:cNvPr id="51" name="Google Shape;51;p13"/>
          <p:cNvSpPr/>
          <p:nvPr/>
        </p:nvSpPr>
        <p:spPr>
          <a:xfrm>
            <a:off x="-25125" y="-25125"/>
            <a:ext cx="9169200" cy="30648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cxnSp>
        <p:nvCxnSpPr>
          <p:cNvPr id="52" name="Google Shape;52;p13"/>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53" name="Google Shape;53;p13"/>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54" name="Google Shape;54;p13"/>
          <p:cNvSpPr txBox="1"/>
          <p:nvPr>
            <p:ph idx="1" type="subTitle"/>
          </p:nvPr>
        </p:nvSpPr>
        <p:spPr>
          <a:xfrm>
            <a:off x="311700" y="3580323"/>
            <a:ext cx="8520600" cy="733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55" name="Google Shape;55;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3"/>
          <p:cNvPicPr preferRelativeResize="0"/>
          <p:nvPr/>
        </p:nvPicPr>
        <p:blipFill>
          <a:blip r:embed="rId2">
            <a:alphaModFix/>
          </a:blip>
          <a:stretch>
            <a:fillRect/>
          </a:stretch>
        </p:blipFill>
        <p:spPr>
          <a:xfrm>
            <a:off x="311700" y="4379651"/>
            <a:ext cx="2177562" cy="545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mailto:cbsunit@utah.go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s://dlbc.utah.gov/out-of-state-registri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mailto:dhsdacs@utah.gov" TargetMode="External"/><Relationship Id="rId5" Type="http://schemas.openxmlformats.org/officeDocument/2006/relationships/hyperlink" Target="mailto:cbsunit@utah.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900"/>
              <a:t>Everything you wanted to know about DACS but were afraid to a</a:t>
            </a:r>
            <a:r>
              <a:rPr lang="en" sz="4900"/>
              <a:t>sk</a:t>
            </a:r>
            <a:endParaRPr sz="4900"/>
          </a:p>
        </p:txBody>
      </p:sp>
      <p:sp>
        <p:nvSpPr>
          <p:cNvPr id="62" name="Google Shape;62;p14"/>
          <p:cNvSpPr txBox="1"/>
          <p:nvPr>
            <p:ph idx="1" type="subTitle"/>
          </p:nvPr>
        </p:nvSpPr>
        <p:spPr>
          <a:xfrm>
            <a:off x="311700" y="3580323"/>
            <a:ext cx="8520600" cy="733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Out-of-state child abuse and neglect clearances</a:t>
            </a:r>
            <a:endParaRPr b="1"/>
          </a:p>
          <a:p>
            <a:pPr indent="0" lvl="0" marL="0" rtl="0" algn="ctr">
              <a:spcBef>
                <a:spcPts val="0"/>
              </a:spcBef>
              <a:spcAft>
                <a:spcPts val="0"/>
              </a:spcAft>
              <a:buNone/>
            </a:pPr>
            <a:r>
              <a:rPr b="1" lang="en"/>
              <a:t>training for human services providers</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1167325" y="378600"/>
            <a:ext cx="6904200" cy="72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200">
                <a:solidFill>
                  <a:srgbClr val="23A595"/>
                </a:solidFill>
              </a:rPr>
              <a:t>Historical information</a:t>
            </a:r>
            <a:endParaRPr b="1" sz="3200">
              <a:solidFill>
                <a:srgbClr val="23A595"/>
              </a:solidFill>
            </a:endParaRPr>
          </a:p>
        </p:txBody>
      </p:sp>
      <p:pic>
        <p:nvPicPr>
          <p:cNvPr id="68" name="Google Shape;68;p15"/>
          <p:cNvPicPr preferRelativeResize="0"/>
          <p:nvPr/>
        </p:nvPicPr>
        <p:blipFill>
          <a:blip r:embed="rId3">
            <a:alphaModFix/>
          </a:blip>
          <a:stretch>
            <a:fillRect/>
          </a:stretch>
        </p:blipFill>
        <p:spPr>
          <a:xfrm>
            <a:off x="263750" y="4373725"/>
            <a:ext cx="3154575" cy="626900"/>
          </a:xfrm>
          <a:prstGeom prst="rect">
            <a:avLst/>
          </a:prstGeom>
          <a:noFill/>
          <a:ln>
            <a:noFill/>
          </a:ln>
        </p:spPr>
      </p:pic>
      <p:sp>
        <p:nvSpPr>
          <p:cNvPr id="69" name="Google Shape;69;p15"/>
          <p:cNvSpPr txBox="1"/>
          <p:nvPr/>
        </p:nvSpPr>
        <p:spPr>
          <a:xfrm>
            <a:off x="567400" y="1011300"/>
            <a:ext cx="3614100" cy="31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336550" lvl="0" marL="457200" rtl="0" algn="l">
              <a:lnSpc>
                <a:spcPct val="100000"/>
              </a:lnSpc>
              <a:spcBef>
                <a:spcPts val="0"/>
              </a:spcBef>
              <a:spcAft>
                <a:spcPts val="0"/>
              </a:spcAft>
              <a:buClr>
                <a:srgbClr val="490F52"/>
              </a:buClr>
              <a:buSzPts val="1700"/>
              <a:buFont typeface="Open Sans"/>
              <a:buChar char="●"/>
            </a:pPr>
            <a:r>
              <a:rPr b="1" lang="en" sz="1700">
                <a:solidFill>
                  <a:srgbClr val="490F52"/>
                </a:solidFill>
                <a:highlight>
                  <a:srgbClr val="FFFFFF"/>
                </a:highlight>
                <a:latin typeface="Open Sans"/>
                <a:ea typeface="Open Sans"/>
                <a:cs typeface="Open Sans"/>
                <a:sym typeface="Open Sans"/>
              </a:rPr>
              <a:t>Adam Walsh Child Protection Safety Act</a:t>
            </a:r>
            <a:r>
              <a:rPr b="1" lang="en" sz="1700">
                <a:solidFill>
                  <a:srgbClr val="0A0A0A"/>
                </a:solidFill>
                <a:highlight>
                  <a:srgbClr val="FFFFFF"/>
                </a:highlight>
                <a:latin typeface="Open Sans"/>
                <a:ea typeface="Open Sans"/>
                <a:cs typeface="Open Sans"/>
                <a:sym typeface="Open Sans"/>
              </a:rPr>
              <a:t> </a:t>
            </a:r>
            <a:endParaRPr b="1" sz="1700">
              <a:solidFill>
                <a:srgbClr val="0A0A0A"/>
              </a:solidFill>
              <a:highlight>
                <a:srgbClr val="FFFFFF"/>
              </a:highlight>
              <a:latin typeface="Open Sans"/>
              <a:ea typeface="Open Sans"/>
              <a:cs typeface="Open Sans"/>
              <a:sym typeface="Open Sans"/>
            </a:endParaRPr>
          </a:p>
          <a:p>
            <a:pPr indent="0" lvl="0" marL="457200" rtl="0" algn="l">
              <a:lnSpc>
                <a:spcPct val="100000"/>
              </a:lnSpc>
              <a:spcBef>
                <a:spcPts val="0"/>
              </a:spcBef>
              <a:spcAft>
                <a:spcPts val="0"/>
              </a:spcAft>
              <a:buNone/>
            </a:pPr>
            <a:r>
              <a:t/>
            </a:r>
            <a:endParaRPr sz="1700">
              <a:solidFill>
                <a:srgbClr val="0A0A0A"/>
              </a:solidFill>
              <a:highlight>
                <a:srgbClr val="FFFFFF"/>
              </a:highlight>
              <a:latin typeface="Open Sans"/>
              <a:ea typeface="Open Sans"/>
              <a:cs typeface="Open Sans"/>
              <a:sym typeface="Open Sans"/>
            </a:endParaRPr>
          </a:p>
          <a:p>
            <a:pPr indent="457200" lvl="0" marL="914400" rtl="0" algn="l">
              <a:lnSpc>
                <a:spcPct val="100000"/>
              </a:lnSpc>
              <a:spcBef>
                <a:spcPts val="0"/>
              </a:spcBef>
              <a:spcAft>
                <a:spcPts val="0"/>
              </a:spcAft>
              <a:buNone/>
            </a:pPr>
            <a:r>
              <a:rPr lang="en" sz="1700">
                <a:solidFill>
                  <a:srgbClr val="0A0A0A"/>
                </a:solidFill>
                <a:highlight>
                  <a:srgbClr val="FFFFFF"/>
                </a:highlight>
                <a:latin typeface="Open Sans"/>
                <a:ea typeface="Open Sans"/>
                <a:cs typeface="Open Sans"/>
                <a:sym typeface="Open Sans"/>
              </a:rPr>
              <a:t>and</a:t>
            </a:r>
            <a:endParaRPr sz="1700">
              <a:solidFill>
                <a:srgbClr val="0A0A0A"/>
              </a:solidFill>
              <a:highlight>
                <a:srgbClr val="FFFFFF"/>
              </a:highlight>
              <a:latin typeface="Open Sans"/>
              <a:ea typeface="Open Sans"/>
              <a:cs typeface="Open Sans"/>
              <a:sym typeface="Open Sans"/>
            </a:endParaRPr>
          </a:p>
          <a:p>
            <a:pPr indent="0" lvl="0" marL="457200" rtl="0" algn="l">
              <a:lnSpc>
                <a:spcPct val="100000"/>
              </a:lnSpc>
              <a:spcBef>
                <a:spcPts val="0"/>
              </a:spcBef>
              <a:spcAft>
                <a:spcPts val="0"/>
              </a:spcAft>
              <a:buNone/>
            </a:pPr>
            <a:r>
              <a:t/>
            </a:r>
            <a:endParaRPr sz="1700">
              <a:solidFill>
                <a:srgbClr val="0A0A0A"/>
              </a:solidFill>
              <a:highlight>
                <a:srgbClr val="FFFFFF"/>
              </a:highlight>
              <a:latin typeface="Open Sans"/>
              <a:ea typeface="Open Sans"/>
              <a:cs typeface="Open Sans"/>
              <a:sym typeface="Open Sans"/>
            </a:endParaRPr>
          </a:p>
          <a:p>
            <a:pPr indent="-336550" lvl="0" marL="457200" rtl="0" algn="l">
              <a:lnSpc>
                <a:spcPct val="100000"/>
              </a:lnSpc>
              <a:spcBef>
                <a:spcPts val="0"/>
              </a:spcBef>
              <a:spcAft>
                <a:spcPts val="0"/>
              </a:spcAft>
              <a:buClr>
                <a:srgbClr val="490F52"/>
              </a:buClr>
              <a:buSzPts val="1700"/>
              <a:buFont typeface="Open Sans"/>
              <a:buChar char="●"/>
            </a:pPr>
            <a:r>
              <a:rPr b="1" lang="en" sz="1700">
                <a:solidFill>
                  <a:srgbClr val="490F52"/>
                </a:solidFill>
                <a:highlight>
                  <a:srgbClr val="FFFFFF"/>
                </a:highlight>
                <a:latin typeface="Open Sans"/>
                <a:ea typeface="Open Sans"/>
                <a:cs typeface="Open Sans"/>
                <a:sym typeface="Open Sans"/>
              </a:rPr>
              <a:t>Family First Prevention Services Act</a:t>
            </a:r>
            <a:endParaRPr b="1" sz="1700">
              <a:solidFill>
                <a:srgbClr val="490F52"/>
              </a:solidFill>
              <a:highlight>
                <a:srgbClr val="FFFFFF"/>
              </a:highlight>
              <a:latin typeface="Open Sans"/>
              <a:ea typeface="Open Sans"/>
              <a:cs typeface="Open Sans"/>
              <a:sym typeface="Open Sans"/>
            </a:endParaRPr>
          </a:p>
          <a:p>
            <a:pPr indent="0" lvl="0" marL="45720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a:solidFill>
                  <a:srgbClr val="0A0A0A"/>
                </a:solidFill>
                <a:highlight>
                  <a:srgbClr val="FFFFFF"/>
                </a:highlight>
                <a:latin typeface="Open Sans"/>
                <a:ea typeface="Open Sans"/>
                <a:cs typeface="Open Sans"/>
                <a:sym typeface="Open Sans"/>
              </a:rPr>
              <a:t> </a:t>
            </a:r>
            <a:endParaRPr>
              <a:latin typeface="Open Sans"/>
              <a:ea typeface="Open Sans"/>
              <a:cs typeface="Open Sans"/>
              <a:sym typeface="Open Sans"/>
            </a:endParaRPr>
          </a:p>
        </p:txBody>
      </p:sp>
      <p:pic>
        <p:nvPicPr>
          <p:cNvPr id="70" name="Google Shape;70;p15"/>
          <p:cNvPicPr preferRelativeResize="0"/>
          <p:nvPr/>
        </p:nvPicPr>
        <p:blipFill>
          <a:blip r:embed="rId4">
            <a:alphaModFix/>
          </a:blip>
          <a:stretch>
            <a:fillRect/>
          </a:stretch>
        </p:blipFill>
        <p:spPr>
          <a:xfrm>
            <a:off x="4324450" y="1170975"/>
            <a:ext cx="4522752" cy="3014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ctrTitle"/>
          </p:nvPr>
        </p:nvSpPr>
        <p:spPr>
          <a:xfrm>
            <a:off x="1167325" y="378600"/>
            <a:ext cx="6904200" cy="72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200">
                <a:solidFill>
                  <a:srgbClr val="23A595"/>
                </a:solidFill>
              </a:rPr>
              <a:t>What is an OSCAR?</a:t>
            </a:r>
            <a:endParaRPr b="1" sz="3200">
              <a:solidFill>
                <a:srgbClr val="23A595"/>
              </a:solidFill>
            </a:endParaRPr>
          </a:p>
        </p:txBody>
      </p:sp>
      <p:pic>
        <p:nvPicPr>
          <p:cNvPr id="76" name="Google Shape;76;p16"/>
          <p:cNvPicPr preferRelativeResize="0"/>
          <p:nvPr/>
        </p:nvPicPr>
        <p:blipFill>
          <a:blip r:embed="rId3">
            <a:alphaModFix/>
          </a:blip>
          <a:stretch>
            <a:fillRect/>
          </a:stretch>
        </p:blipFill>
        <p:spPr>
          <a:xfrm>
            <a:off x="263750" y="4373725"/>
            <a:ext cx="3154575" cy="626900"/>
          </a:xfrm>
          <a:prstGeom prst="rect">
            <a:avLst/>
          </a:prstGeom>
          <a:noFill/>
          <a:ln>
            <a:noFill/>
          </a:ln>
        </p:spPr>
      </p:pic>
      <p:sp>
        <p:nvSpPr>
          <p:cNvPr id="77" name="Google Shape;77;p16"/>
          <p:cNvSpPr txBox="1"/>
          <p:nvPr/>
        </p:nvSpPr>
        <p:spPr>
          <a:xfrm>
            <a:off x="2501575" y="1208025"/>
            <a:ext cx="4235700" cy="242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3700">
                <a:solidFill>
                  <a:srgbClr val="490F52"/>
                </a:solidFill>
              </a:rPr>
              <a:t>O</a:t>
            </a:r>
            <a:r>
              <a:rPr lang="en" sz="2800">
                <a:solidFill>
                  <a:srgbClr val="490F52"/>
                </a:solidFill>
              </a:rPr>
              <a:t>ut of</a:t>
            </a:r>
            <a:endParaRPr sz="2800">
              <a:solidFill>
                <a:srgbClr val="490F52"/>
              </a:solidFill>
            </a:endParaRPr>
          </a:p>
          <a:p>
            <a:pPr indent="0" lvl="0" marL="0" rtl="0" algn="l">
              <a:spcBef>
                <a:spcPts val="0"/>
              </a:spcBef>
              <a:spcAft>
                <a:spcPts val="0"/>
              </a:spcAft>
              <a:buClr>
                <a:schemeClr val="dk1"/>
              </a:buClr>
              <a:buSzPts val="1100"/>
              <a:buFont typeface="Arial"/>
              <a:buNone/>
            </a:pPr>
            <a:r>
              <a:rPr b="1" lang="en" sz="3700">
                <a:solidFill>
                  <a:srgbClr val="490F52"/>
                </a:solidFill>
              </a:rPr>
              <a:t>S</a:t>
            </a:r>
            <a:r>
              <a:rPr lang="en" sz="2800">
                <a:solidFill>
                  <a:srgbClr val="490F52"/>
                </a:solidFill>
              </a:rPr>
              <a:t>tate</a:t>
            </a:r>
            <a:endParaRPr sz="2800">
              <a:solidFill>
                <a:srgbClr val="490F52"/>
              </a:solidFill>
            </a:endParaRPr>
          </a:p>
          <a:p>
            <a:pPr indent="0" lvl="0" marL="0" rtl="0" algn="l">
              <a:spcBef>
                <a:spcPts val="0"/>
              </a:spcBef>
              <a:spcAft>
                <a:spcPts val="0"/>
              </a:spcAft>
              <a:buClr>
                <a:schemeClr val="dk1"/>
              </a:buClr>
              <a:buSzPts val="1100"/>
              <a:buFont typeface="Arial"/>
              <a:buNone/>
            </a:pPr>
            <a:r>
              <a:rPr b="1" lang="en" sz="3700">
                <a:solidFill>
                  <a:srgbClr val="490F52"/>
                </a:solidFill>
              </a:rPr>
              <a:t>C</a:t>
            </a:r>
            <a:r>
              <a:rPr lang="en" sz="2800">
                <a:solidFill>
                  <a:srgbClr val="490F52"/>
                </a:solidFill>
              </a:rPr>
              <a:t>hild</a:t>
            </a:r>
            <a:endParaRPr sz="2800">
              <a:solidFill>
                <a:srgbClr val="490F52"/>
              </a:solidFill>
            </a:endParaRPr>
          </a:p>
          <a:p>
            <a:pPr indent="0" lvl="0" marL="0" rtl="0" algn="l">
              <a:spcBef>
                <a:spcPts val="0"/>
              </a:spcBef>
              <a:spcAft>
                <a:spcPts val="0"/>
              </a:spcAft>
              <a:buClr>
                <a:schemeClr val="dk1"/>
              </a:buClr>
              <a:buSzPts val="1100"/>
              <a:buFont typeface="Arial"/>
              <a:buNone/>
            </a:pPr>
            <a:r>
              <a:rPr b="1" lang="en" sz="3700">
                <a:solidFill>
                  <a:srgbClr val="490F52"/>
                </a:solidFill>
              </a:rPr>
              <a:t>A</a:t>
            </a:r>
            <a:r>
              <a:rPr lang="en" sz="2800">
                <a:solidFill>
                  <a:srgbClr val="490F52"/>
                </a:solidFill>
              </a:rPr>
              <a:t>buse or Neglect</a:t>
            </a:r>
            <a:endParaRPr sz="2800">
              <a:solidFill>
                <a:srgbClr val="490F52"/>
              </a:solidFill>
            </a:endParaRPr>
          </a:p>
          <a:p>
            <a:pPr indent="0" lvl="0" marL="0" rtl="0" algn="l">
              <a:spcBef>
                <a:spcPts val="0"/>
              </a:spcBef>
              <a:spcAft>
                <a:spcPts val="0"/>
              </a:spcAft>
              <a:buClr>
                <a:schemeClr val="dk1"/>
              </a:buClr>
              <a:buSzPts val="1100"/>
              <a:buFont typeface="Arial"/>
              <a:buNone/>
            </a:pPr>
            <a:r>
              <a:rPr b="1" lang="en" sz="3700">
                <a:solidFill>
                  <a:srgbClr val="490F52"/>
                </a:solidFill>
              </a:rPr>
              <a:t>R</a:t>
            </a:r>
            <a:r>
              <a:rPr lang="en" sz="2800">
                <a:solidFill>
                  <a:srgbClr val="490F52"/>
                </a:solidFill>
              </a:rPr>
              <a:t>ecord</a:t>
            </a:r>
            <a:endParaRPr sz="2800">
              <a:solidFill>
                <a:srgbClr val="490F5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ctrTitle"/>
          </p:nvPr>
        </p:nvSpPr>
        <p:spPr>
          <a:xfrm>
            <a:off x="1167325" y="378600"/>
            <a:ext cx="6904200" cy="72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200">
                <a:solidFill>
                  <a:srgbClr val="23A595"/>
                </a:solidFill>
              </a:rPr>
              <a:t>Who requires an OSCAR?</a:t>
            </a:r>
            <a:endParaRPr b="1" sz="3200">
              <a:solidFill>
                <a:srgbClr val="23A595"/>
              </a:solidFill>
            </a:endParaRPr>
          </a:p>
        </p:txBody>
      </p:sp>
      <p:pic>
        <p:nvPicPr>
          <p:cNvPr id="83" name="Google Shape;83;p17"/>
          <p:cNvPicPr preferRelativeResize="0"/>
          <p:nvPr/>
        </p:nvPicPr>
        <p:blipFill>
          <a:blip r:embed="rId3">
            <a:alphaModFix/>
          </a:blip>
          <a:stretch>
            <a:fillRect/>
          </a:stretch>
        </p:blipFill>
        <p:spPr>
          <a:xfrm>
            <a:off x="263750" y="4373725"/>
            <a:ext cx="3154575" cy="626900"/>
          </a:xfrm>
          <a:prstGeom prst="rect">
            <a:avLst/>
          </a:prstGeom>
          <a:noFill/>
          <a:ln>
            <a:noFill/>
          </a:ln>
        </p:spPr>
      </p:pic>
      <p:sp>
        <p:nvSpPr>
          <p:cNvPr id="84" name="Google Shape;84;p17"/>
          <p:cNvSpPr txBox="1"/>
          <p:nvPr/>
        </p:nvSpPr>
        <p:spPr>
          <a:xfrm>
            <a:off x="567500" y="1162550"/>
            <a:ext cx="8340900" cy="312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2800">
              <a:solidFill>
                <a:srgbClr val="0A0A0A"/>
              </a:solidFill>
              <a:highlight>
                <a:srgbClr val="FFFFFF"/>
              </a:highlight>
              <a:latin typeface="Open Sans"/>
              <a:ea typeface="Open Sans"/>
              <a:cs typeface="Open Sans"/>
              <a:sym typeface="Open Sans"/>
            </a:endParaRPr>
          </a:p>
          <a:p>
            <a:pPr indent="-400050" lvl="0" marL="457200" rtl="0" algn="l">
              <a:spcBef>
                <a:spcPts val="0"/>
              </a:spcBef>
              <a:spcAft>
                <a:spcPts val="0"/>
              </a:spcAft>
              <a:buClr>
                <a:srgbClr val="490F52"/>
              </a:buClr>
              <a:buSzPts val="2700"/>
              <a:buFont typeface="Open Sans"/>
              <a:buChar char="●"/>
            </a:pPr>
            <a:r>
              <a:rPr lang="en" sz="2700">
                <a:solidFill>
                  <a:srgbClr val="490F52"/>
                </a:solidFill>
                <a:highlight>
                  <a:srgbClr val="FFFFFF"/>
                </a:highlight>
                <a:latin typeface="Open Sans"/>
                <a:ea typeface="Open Sans"/>
                <a:cs typeface="Open Sans"/>
                <a:sym typeface="Open Sans"/>
              </a:rPr>
              <a:t>Foster applicants</a:t>
            </a:r>
            <a:endParaRPr sz="2700">
              <a:solidFill>
                <a:srgbClr val="490F52"/>
              </a:solidFill>
              <a:highlight>
                <a:srgbClr val="FFFFFF"/>
              </a:highlight>
              <a:latin typeface="Open Sans"/>
              <a:ea typeface="Open Sans"/>
              <a:cs typeface="Open Sans"/>
              <a:sym typeface="Open Sans"/>
            </a:endParaRPr>
          </a:p>
          <a:p>
            <a:pPr indent="-400050" lvl="0" marL="457200" rtl="0" algn="l">
              <a:spcBef>
                <a:spcPts val="0"/>
              </a:spcBef>
              <a:spcAft>
                <a:spcPts val="0"/>
              </a:spcAft>
              <a:buClr>
                <a:srgbClr val="490F52"/>
              </a:buClr>
              <a:buSzPts val="2700"/>
              <a:buFont typeface="Open Sans"/>
              <a:buChar char="●"/>
            </a:pPr>
            <a:r>
              <a:rPr lang="en" sz="2700">
                <a:solidFill>
                  <a:srgbClr val="490F52"/>
                </a:solidFill>
                <a:highlight>
                  <a:srgbClr val="FFFFFF"/>
                </a:highlight>
                <a:latin typeface="Open Sans"/>
                <a:ea typeface="Open Sans"/>
                <a:cs typeface="Open Sans"/>
                <a:sym typeface="Open Sans"/>
              </a:rPr>
              <a:t>Adoption applicants</a:t>
            </a:r>
            <a:endParaRPr sz="2700">
              <a:solidFill>
                <a:srgbClr val="490F52"/>
              </a:solidFill>
              <a:highlight>
                <a:srgbClr val="FFFFFF"/>
              </a:highlight>
              <a:latin typeface="Open Sans"/>
              <a:ea typeface="Open Sans"/>
              <a:cs typeface="Open Sans"/>
              <a:sym typeface="Open Sans"/>
            </a:endParaRPr>
          </a:p>
          <a:p>
            <a:pPr indent="-400050" lvl="0" marL="457200" rtl="0" algn="l">
              <a:spcBef>
                <a:spcPts val="0"/>
              </a:spcBef>
              <a:spcAft>
                <a:spcPts val="0"/>
              </a:spcAft>
              <a:buClr>
                <a:srgbClr val="490F52"/>
              </a:buClr>
              <a:buSzPts val="2700"/>
              <a:buFont typeface="Open Sans"/>
              <a:buChar char="●"/>
            </a:pPr>
            <a:r>
              <a:rPr lang="en" sz="2700">
                <a:solidFill>
                  <a:srgbClr val="490F52"/>
                </a:solidFill>
                <a:highlight>
                  <a:srgbClr val="FFFFFF"/>
                </a:highlight>
                <a:latin typeface="Open Sans"/>
                <a:ea typeface="Open Sans"/>
                <a:cs typeface="Open Sans"/>
                <a:sym typeface="Open Sans"/>
              </a:rPr>
              <a:t>Youth Residential including Congregate Care</a:t>
            </a:r>
            <a:endParaRPr sz="2700">
              <a:solidFill>
                <a:srgbClr val="490F52"/>
              </a:solidFill>
              <a:highlight>
                <a:srgbClr val="FFFFFF"/>
              </a:highlight>
              <a:latin typeface="Open Sans"/>
              <a:ea typeface="Open Sans"/>
              <a:cs typeface="Open Sans"/>
              <a:sym typeface="Open Sans"/>
            </a:endParaRPr>
          </a:p>
          <a:p>
            <a:pPr indent="-400050" lvl="0" marL="457200" rtl="0" algn="l">
              <a:spcBef>
                <a:spcPts val="0"/>
              </a:spcBef>
              <a:spcAft>
                <a:spcPts val="0"/>
              </a:spcAft>
              <a:buClr>
                <a:srgbClr val="490F52"/>
              </a:buClr>
              <a:buSzPts val="2700"/>
              <a:buFont typeface="Open Sans"/>
              <a:buChar char="●"/>
            </a:pPr>
            <a:r>
              <a:rPr lang="en" sz="2700">
                <a:solidFill>
                  <a:srgbClr val="490F52"/>
                </a:solidFill>
                <a:highlight>
                  <a:srgbClr val="FFFFFF"/>
                </a:highlight>
                <a:latin typeface="Open Sans"/>
                <a:ea typeface="Open Sans"/>
                <a:cs typeface="Open Sans"/>
                <a:sym typeface="Open Sans"/>
              </a:rPr>
              <a:t>Programs that receive Title IV-E funding</a:t>
            </a:r>
            <a:endParaRPr sz="2700">
              <a:solidFill>
                <a:srgbClr val="490F52"/>
              </a:solidFill>
              <a:highlight>
                <a:srgbClr val="FFFFFF"/>
              </a:highlight>
              <a:latin typeface="Open Sans"/>
              <a:ea typeface="Open Sans"/>
              <a:cs typeface="Open Sans"/>
              <a:sym typeface="Open Sans"/>
            </a:endParaRPr>
          </a:p>
          <a:p>
            <a:pPr indent="0" lvl="0" marL="0" rtl="0" algn="ctr">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None/>
            </a:pPr>
            <a:r>
              <a:t/>
            </a:r>
            <a:endParaRPr b="1">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a:solidFill>
                  <a:srgbClr val="0A0A0A"/>
                </a:solidFill>
                <a:highlight>
                  <a:srgbClr val="FFFFFF"/>
                </a:highlight>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ctrTitle"/>
          </p:nvPr>
        </p:nvSpPr>
        <p:spPr>
          <a:xfrm>
            <a:off x="404675" y="378600"/>
            <a:ext cx="8351100" cy="72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800">
                <a:solidFill>
                  <a:srgbClr val="23A595"/>
                </a:solidFill>
                <a:highlight>
                  <a:schemeClr val="lt1"/>
                </a:highlight>
                <a:latin typeface="Open Sans"/>
                <a:ea typeface="Open Sans"/>
                <a:cs typeface="Open Sans"/>
                <a:sym typeface="Open Sans"/>
              </a:rPr>
              <a:t>Congregate Care and Conditional Clearances</a:t>
            </a:r>
            <a:endParaRPr b="1" sz="4600">
              <a:solidFill>
                <a:srgbClr val="23A595"/>
              </a:solidFill>
            </a:endParaRPr>
          </a:p>
        </p:txBody>
      </p:sp>
      <p:pic>
        <p:nvPicPr>
          <p:cNvPr id="90" name="Google Shape;90;p18"/>
          <p:cNvPicPr preferRelativeResize="0"/>
          <p:nvPr/>
        </p:nvPicPr>
        <p:blipFill>
          <a:blip r:embed="rId3">
            <a:alphaModFix/>
          </a:blip>
          <a:stretch>
            <a:fillRect/>
          </a:stretch>
        </p:blipFill>
        <p:spPr>
          <a:xfrm>
            <a:off x="263750" y="4373725"/>
            <a:ext cx="3154575" cy="626900"/>
          </a:xfrm>
          <a:prstGeom prst="rect">
            <a:avLst/>
          </a:prstGeom>
          <a:noFill/>
          <a:ln>
            <a:noFill/>
          </a:ln>
        </p:spPr>
      </p:pic>
      <p:sp>
        <p:nvSpPr>
          <p:cNvPr id="91" name="Google Shape;91;p18"/>
          <p:cNvSpPr txBox="1"/>
          <p:nvPr/>
        </p:nvSpPr>
        <p:spPr>
          <a:xfrm>
            <a:off x="477900" y="1408750"/>
            <a:ext cx="8188200" cy="20052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0A0A0A"/>
              </a:buClr>
              <a:buSzPts val="1500"/>
              <a:buFont typeface="Open Sans"/>
              <a:buChar char="●"/>
            </a:pPr>
            <a:r>
              <a:rPr lang="en" sz="2100">
                <a:solidFill>
                  <a:srgbClr val="0A0A0A"/>
                </a:solidFill>
                <a:highlight>
                  <a:srgbClr val="FFFFFF"/>
                </a:highlight>
                <a:latin typeface="Open Sans"/>
                <a:ea typeface="Open Sans"/>
                <a:cs typeface="Open Sans"/>
                <a:sym typeface="Open Sans"/>
              </a:rPr>
              <a:t>Upload registry results in the DACS profile and notify </a:t>
            </a:r>
            <a:r>
              <a:rPr lang="en" sz="2100" u="sng">
                <a:solidFill>
                  <a:schemeClr val="hlink"/>
                </a:solidFill>
                <a:highlight>
                  <a:srgbClr val="FFFFFF"/>
                </a:highlight>
                <a:latin typeface="Open Sans"/>
                <a:ea typeface="Open Sans"/>
                <a:cs typeface="Open Sans"/>
                <a:sym typeface="Open Sans"/>
                <a:hlinkClick r:id="rId4"/>
              </a:rPr>
              <a:t>cbsunit@utah.gov</a:t>
            </a:r>
            <a:r>
              <a:rPr lang="en" sz="2100">
                <a:solidFill>
                  <a:srgbClr val="0A0A0A"/>
                </a:solidFill>
                <a:highlight>
                  <a:srgbClr val="FFFFFF"/>
                </a:highlight>
                <a:latin typeface="Open Sans"/>
                <a:ea typeface="Open Sans"/>
                <a:cs typeface="Open Sans"/>
                <a:sym typeface="Open Sans"/>
              </a:rPr>
              <a:t>.</a:t>
            </a:r>
            <a:endParaRPr sz="2100">
              <a:solidFill>
                <a:srgbClr val="0A0A0A"/>
              </a:solidFill>
              <a:highlight>
                <a:srgbClr val="FFFFFF"/>
              </a:highlight>
              <a:latin typeface="Open Sans"/>
              <a:ea typeface="Open Sans"/>
              <a:cs typeface="Open Sans"/>
              <a:sym typeface="Open Sans"/>
            </a:endParaRPr>
          </a:p>
          <a:p>
            <a:pPr indent="-323850" lvl="0" marL="457200" rtl="0" algn="l">
              <a:spcBef>
                <a:spcPts val="0"/>
              </a:spcBef>
              <a:spcAft>
                <a:spcPts val="0"/>
              </a:spcAft>
              <a:buClr>
                <a:srgbClr val="0A0A0A"/>
              </a:buClr>
              <a:buSzPts val="1500"/>
              <a:buFont typeface="Open Sans"/>
              <a:buChar char="●"/>
            </a:pPr>
            <a:r>
              <a:rPr lang="en" sz="2100">
                <a:solidFill>
                  <a:srgbClr val="0A0A0A"/>
                </a:solidFill>
                <a:highlight>
                  <a:srgbClr val="FFFFFF"/>
                </a:highlight>
                <a:latin typeface="Open Sans"/>
                <a:ea typeface="Open Sans"/>
                <a:cs typeface="Open Sans"/>
                <a:sym typeface="Open Sans"/>
              </a:rPr>
              <a:t>Conditional status for </a:t>
            </a:r>
            <a:r>
              <a:rPr b="1" lang="en" sz="2300">
                <a:solidFill>
                  <a:srgbClr val="490F52"/>
                </a:solidFill>
                <a:highlight>
                  <a:srgbClr val="FFFFFF"/>
                </a:highlight>
                <a:latin typeface="Open Sans"/>
                <a:ea typeface="Open Sans"/>
                <a:cs typeface="Open Sans"/>
                <a:sym typeface="Open Sans"/>
              </a:rPr>
              <a:t>one year</a:t>
            </a:r>
            <a:r>
              <a:rPr lang="en" sz="2100">
                <a:solidFill>
                  <a:srgbClr val="0A0A0A"/>
                </a:solidFill>
                <a:highlight>
                  <a:srgbClr val="FFFFFF"/>
                </a:highlight>
                <a:latin typeface="Open Sans"/>
                <a:ea typeface="Open Sans"/>
                <a:cs typeface="Open Sans"/>
                <a:sym typeface="Open Sans"/>
              </a:rPr>
              <a:t> for congregate care programs that </a:t>
            </a:r>
            <a:r>
              <a:rPr lang="en" sz="2400">
                <a:solidFill>
                  <a:srgbClr val="0A0A0A"/>
                </a:solidFill>
                <a:highlight>
                  <a:srgbClr val="FFFFFF"/>
                </a:highlight>
                <a:latin typeface="Open Sans"/>
                <a:ea typeface="Open Sans"/>
                <a:cs typeface="Open Sans"/>
                <a:sym typeface="Open Sans"/>
              </a:rPr>
              <a:t>do NOT receive Title IV-E funding.</a:t>
            </a:r>
            <a:endParaRPr sz="2100">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2100">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sz="2100">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a:solidFill>
                  <a:srgbClr val="0A0A0A"/>
                </a:solidFill>
                <a:highlight>
                  <a:srgbClr val="FFFFFF"/>
                </a:highlight>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txBox="1"/>
          <p:nvPr>
            <p:ph type="ctrTitle"/>
          </p:nvPr>
        </p:nvSpPr>
        <p:spPr>
          <a:xfrm>
            <a:off x="1167325" y="378600"/>
            <a:ext cx="6904200" cy="72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200">
                <a:solidFill>
                  <a:srgbClr val="23A595"/>
                </a:solidFill>
              </a:rPr>
              <a:t>Out-of-state child abuse and neglect clearances</a:t>
            </a:r>
            <a:endParaRPr b="1" sz="3200">
              <a:solidFill>
                <a:srgbClr val="23A595"/>
              </a:solidFill>
            </a:endParaRPr>
          </a:p>
        </p:txBody>
      </p:sp>
      <p:pic>
        <p:nvPicPr>
          <p:cNvPr id="97" name="Google Shape;97;p19"/>
          <p:cNvPicPr preferRelativeResize="0"/>
          <p:nvPr/>
        </p:nvPicPr>
        <p:blipFill>
          <a:blip r:embed="rId3">
            <a:alphaModFix/>
          </a:blip>
          <a:stretch>
            <a:fillRect/>
          </a:stretch>
        </p:blipFill>
        <p:spPr>
          <a:xfrm>
            <a:off x="263750" y="4373725"/>
            <a:ext cx="3154575" cy="626900"/>
          </a:xfrm>
          <a:prstGeom prst="rect">
            <a:avLst/>
          </a:prstGeom>
          <a:noFill/>
          <a:ln>
            <a:noFill/>
          </a:ln>
        </p:spPr>
      </p:pic>
      <p:sp>
        <p:nvSpPr>
          <p:cNvPr id="98" name="Google Shape;98;p19"/>
          <p:cNvSpPr txBox="1"/>
          <p:nvPr/>
        </p:nvSpPr>
        <p:spPr>
          <a:xfrm>
            <a:off x="567500" y="1162550"/>
            <a:ext cx="4262400" cy="3211200"/>
          </a:xfrm>
          <a:prstGeom prst="rect">
            <a:avLst/>
          </a:prstGeom>
          <a:noFill/>
          <a:ln>
            <a:noFill/>
          </a:ln>
        </p:spPr>
        <p:txBody>
          <a:bodyPr anchorCtr="0" anchor="t" bIns="91425" lIns="91425" spcFirstLastPara="1" rIns="113625" wrap="square" tIns="91425">
            <a:noAutofit/>
          </a:bodyPr>
          <a:lstStyle/>
          <a:p>
            <a:pPr indent="0" lvl="0" marL="0" rtl="0" algn="l">
              <a:spcBef>
                <a:spcPts val="0"/>
              </a:spcBef>
              <a:spcAft>
                <a:spcPts val="0"/>
              </a:spcAft>
              <a:buNone/>
            </a:pPr>
            <a:r>
              <a:rPr b="1" lang="en" sz="2100">
                <a:solidFill>
                  <a:srgbClr val="490F52"/>
                </a:solidFill>
              </a:rPr>
              <a:t>A conditional status is only valid for one year.</a:t>
            </a:r>
            <a:endParaRPr b="1" sz="2100">
              <a:solidFill>
                <a:srgbClr val="490F52"/>
              </a:solidFill>
            </a:endParaRPr>
          </a:p>
          <a:p>
            <a:pPr indent="0" lvl="0" marL="0" rtl="0" algn="l">
              <a:spcBef>
                <a:spcPts val="0"/>
              </a:spcBef>
              <a:spcAft>
                <a:spcPts val="0"/>
              </a:spcAft>
              <a:buNone/>
            </a:pPr>
            <a:r>
              <a:t/>
            </a:r>
            <a:endParaRPr sz="1300">
              <a:latin typeface="Open Sans"/>
              <a:ea typeface="Open Sans"/>
              <a:cs typeface="Open Sans"/>
              <a:sym typeface="Open Sans"/>
            </a:endParaRPr>
          </a:p>
          <a:p>
            <a:pPr indent="0" lvl="0" marL="0" rtl="0" algn="l">
              <a:spcBef>
                <a:spcPts val="0"/>
              </a:spcBef>
              <a:spcAft>
                <a:spcPts val="0"/>
              </a:spcAft>
              <a:buNone/>
            </a:pPr>
            <a:r>
              <a:rPr lang="en" sz="2100">
                <a:solidFill>
                  <a:srgbClr val="0A0A0A"/>
                </a:solidFill>
                <a:highlight>
                  <a:schemeClr val="lt1"/>
                </a:highlight>
                <a:latin typeface="Open Sans"/>
                <a:ea typeface="Open Sans"/>
                <a:cs typeface="Open Sans"/>
                <a:sym typeface="Open Sans"/>
              </a:rPr>
              <a:t>Does not restart if they change facilities.</a:t>
            </a:r>
            <a:endParaRPr sz="2100">
              <a:solidFill>
                <a:srgbClr val="0A0A0A"/>
              </a:solidFill>
              <a:highlight>
                <a:schemeClr val="lt1"/>
              </a:highlight>
              <a:latin typeface="Open Sans"/>
              <a:ea typeface="Open Sans"/>
              <a:cs typeface="Open Sans"/>
              <a:sym typeface="Open Sans"/>
            </a:endParaRPr>
          </a:p>
          <a:p>
            <a:pPr indent="0" lvl="0" marL="0" rtl="0" algn="l">
              <a:spcBef>
                <a:spcPts val="0"/>
              </a:spcBef>
              <a:spcAft>
                <a:spcPts val="0"/>
              </a:spcAft>
              <a:buNone/>
            </a:pPr>
            <a:r>
              <a:t/>
            </a:r>
            <a:endParaRPr sz="2100">
              <a:solidFill>
                <a:srgbClr val="0A0A0A"/>
              </a:solidFill>
              <a:highlight>
                <a:schemeClr val="lt1"/>
              </a:highlight>
              <a:latin typeface="Open Sans"/>
              <a:ea typeface="Open Sans"/>
              <a:cs typeface="Open Sans"/>
              <a:sym typeface="Open Sans"/>
            </a:endParaRPr>
          </a:p>
          <a:p>
            <a:pPr indent="0" lvl="0" marL="0" rtl="0" algn="l">
              <a:spcBef>
                <a:spcPts val="0"/>
              </a:spcBef>
              <a:spcAft>
                <a:spcPts val="0"/>
              </a:spcAft>
              <a:buNone/>
            </a:pPr>
            <a:r>
              <a:rPr lang="en" sz="2100">
                <a:solidFill>
                  <a:srgbClr val="0A0A0A"/>
                </a:solidFill>
                <a:highlight>
                  <a:schemeClr val="lt1"/>
                </a:highlight>
                <a:latin typeface="Open Sans"/>
                <a:ea typeface="Open Sans"/>
                <a:cs typeface="Open Sans"/>
                <a:sym typeface="Open Sans"/>
              </a:rPr>
              <a:t>Does not restart if they change positions.</a:t>
            </a:r>
            <a:endParaRPr/>
          </a:p>
        </p:txBody>
      </p:sp>
      <p:pic>
        <p:nvPicPr>
          <p:cNvPr id="99" name="Google Shape;99;p19"/>
          <p:cNvPicPr preferRelativeResize="0"/>
          <p:nvPr/>
        </p:nvPicPr>
        <p:blipFill>
          <a:blip r:embed="rId4">
            <a:alphaModFix/>
          </a:blip>
          <a:stretch>
            <a:fillRect/>
          </a:stretch>
        </p:blipFill>
        <p:spPr>
          <a:xfrm>
            <a:off x="4829900" y="1162550"/>
            <a:ext cx="3326500" cy="3326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ctrTitle"/>
          </p:nvPr>
        </p:nvSpPr>
        <p:spPr>
          <a:xfrm>
            <a:off x="1167325" y="378600"/>
            <a:ext cx="6904200" cy="72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100">
                <a:solidFill>
                  <a:srgbClr val="490F52"/>
                </a:solidFill>
              </a:rPr>
              <a:t>Resources</a:t>
            </a:r>
            <a:endParaRPr b="1" sz="4100">
              <a:solidFill>
                <a:srgbClr val="490F52"/>
              </a:solidFill>
            </a:endParaRPr>
          </a:p>
        </p:txBody>
      </p:sp>
      <p:pic>
        <p:nvPicPr>
          <p:cNvPr id="105" name="Google Shape;105;p20"/>
          <p:cNvPicPr preferRelativeResize="0"/>
          <p:nvPr/>
        </p:nvPicPr>
        <p:blipFill>
          <a:blip r:embed="rId3">
            <a:alphaModFix/>
          </a:blip>
          <a:stretch>
            <a:fillRect/>
          </a:stretch>
        </p:blipFill>
        <p:spPr>
          <a:xfrm>
            <a:off x="263750" y="4373725"/>
            <a:ext cx="3154575" cy="626900"/>
          </a:xfrm>
          <a:prstGeom prst="rect">
            <a:avLst/>
          </a:prstGeom>
          <a:noFill/>
          <a:ln>
            <a:noFill/>
          </a:ln>
        </p:spPr>
      </p:pic>
      <p:sp>
        <p:nvSpPr>
          <p:cNvPr id="106" name="Google Shape;106;p20"/>
          <p:cNvSpPr txBox="1"/>
          <p:nvPr/>
        </p:nvSpPr>
        <p:spPr>
          <a:xfrm>
            <a:off x="567500" y="1162550"/>
            <a:ext cx="8188200" cy="313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None/>
            </a:pPr>
            <a:r>
              <a:rPr b="1" lang="en" sz="1900">
                <a:solidFill>
                  <a:srgbClr val="0A0A0A"/>
                </a:solidFill>
                <a:highlight>
                  <a:srgbClr val="FFFFFF"/>
                </a:highlight>
                <a:latin typeface="Open Sans"/>
                <a:ea typeface="Open Sans"/>
                <a:cs typeface="Open Sans"/>
                <a:sym typeface="Open Sans"/>
              </a:rPr>
              <a:t>Out-of-state clearances contact link: </a:t>
            </a:r>
            <a:endParaRPr b="1" sz="1900">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None/>
            </a:pPr>
            <a:r>
              <a:rPr b="1" lang="en" sz="2000" u="sng">
                <a:solidFill>
                  <a:schemeClr val="hlink"/>
                </a:solidFill>
                <a:highlight>
                  <a:srgbClr val="FFFFFF"/>
                </a:highlight>
                <a:latin typeface="Open Sans"/>
                <a:ea typeface="Open Sans"/>
                <a:cs typeface="Open Sans"/>
                <a:sym typeface="Open Sans"/>
                <a:hlinkClick r:id="rId4"/>
              </a:rPr>
              <a:t>dlbc.utah.gov/out-of-state-registries</a:t>
            </a:r>
            <a:endParaRPr b="1" sz="2000">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None/>
            </a:pPr>
            <a:r>
              <a:t/>
            </a:r>
            <a:endParaRPr b="1" sz="2000">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None/>
            </a:pPr>
            <a:r>
              <a:t/>
            </a:r>
            <a:endParaRPr b="1" sz="2000">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None/>
            </a:pPr>
            <a:r>
              <a:t/>
            </a:r>
            <a:endParaRPr b="1" sz="2000">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sz="1700">
                <a:solidFill>
                  <a:srgbClr val="490F52"/>
                </a:solidFill>
                <a:highlight>
                  <a:srgbClr val="FFFFFF"/>
                </a:highlight>
                <a:latin typeface="Open Sans"/>
                <a:ea typeface="Open Sans"/>
                <a:cs typeface="Open Sans"/>
                <a:sym typeface="Open Sans"/>
              </a:rPr>
              <a:t>*Please note Oklahoma does not have a central child abuse or neglect registry.  </a:t>
            </a:r>
            <a:endParaRPr sz="1700">
              <a:solidFill>
                <a:srgbClr val="490F52"/>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a:solidFill>
                  <a:srgbClr val="0A0A0A"/>
                </a:solidFill>
                <a:highlight>
                  <a:srgbClr val="FFFFFF"/>
                </a:highlight>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ctrTitle"/>
          </p:nvPr>
        </p:nvSpPr>
        <p:spPr>
          <a:xfrm>
            <a:off x="1167325" y="378600"/>
            <a:ext cx="6904200" cy="72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3200">
                <a:solidFill>
                  <a:srgbClr val="23A595"/>
                </a:solidFill>
              </a:rPr>
              <a:t>Questions?</a:t>
            </a:r>
            <a:endParaRPr b="1" sz="3300">
              <a:solidFill>
                <a:srgbClr val="23A595"/>
              </a:solidFill>
            </a:endParaRPr>
          </a:p>
        </p:txBody>
      </p:sp>
      <p:pic>
        <p:nvPicPr>
          <p:cNvPr id="112" name="Google Shape;112;p21"/>
          <p:cNvPicPr preferRelativeResize="0"/>
          <p:nvPr/>
        </p:nvPicPr>
        <p:blipFill>
          <a:blip r:embed="rId3">
            <a:alphaModFix/>
          </a:blip>
          <a:stretch>
            <a:fillRect/>
          </a:stretch>
        </p:blipFill>
        <p:spPr>
          <a:xfrm>
            <a:off x="263750" y="4373725"/>
            <a:ext cx="3154575" cy="626900"/>
          </a:xfrm>
          <a:prstGeom prst="rect">
            <a:avLst/>
          </a:prstGeom>
          <a:noFill/>
          <a:ln>
            <a:noFill/>
          </a:ln>
        </p:spPr>
      </p:pic>
      <p:sp>
        <p:nvSpPr>
          <p:cNvPr id="113" name="Google Shape;113;p21"/>
          <p:cNvSpPr txBox="1"/>
          <p:nvPr/>
        </p:nvSpPr>
        <p:spPr>
          <a:xfrm>
            <a:off x="567500" y="1162550"/>
            <a:ext cx="8188200" cy="242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2100">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None/>
            </a:pPr>
            <a:r>
              <a:rPr lang="en" sz="2400">
                <a:solidFill>
                  <a:srgbClr val="0A0A0A"/>
                </a:solidFill>
                <a:highlight>
                  <a:srgbClr val="FFFFFF"/>
                </a:highlight>
                <a:latin typeface="Open Sans"/>
                <a:ea typeface="Open Sans"/>
                <a:cs typeface="Open Sans"/>
                <a:sym typeface="Open Sans"/>
              </a:rPr>
              <a:t>DACS</a:t>
            </a:r>
            <a:endParaRPr sz="2400">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None/>
            </a:pPr>
            <a:r>
              <a:rPr lang="en" sz="2400" u="sng">
                <a:solidFill>
                  <a:schemeClr val="hlink"/>
                </a:solidFill>
                <a:highlight>
                  <a:srgbClr val="FFFFFF"/>
                </a:highlight>
                <a:latin typeface="Open Sans"/>
                <a:ea typeface="Open Sans"/>
                <a:cs typeface="Open Sans"/>
                <a:sym typeface="Open Sans"/>
                <a:hlinkClick r:id="rId4"/>
              </a:rPr>
              <a:t>dhsdacs@utah.gov</a:t>
            </a:r>
            <a:endParaRPr sz="2400">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t/>
            </a:r>
            <a:endParaRPr sz="2400">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None/>
            </a:pPr>
            <a:r>
              <a:rPr lang="en" sz="2400">
                <a:solidFill>
                  <a:srgbClr val="0A0A0A"/>
                </a:solidFill>
                <a:highlight>
                  <a:srgbClr val="FFFFFF"/>
                </a:highlight>
                <a:latin typeface="Open Sans"/>
                <a:ea typeface="Open Sans"/>
                <a:cs typeface="Open Sans"/>
                <a:sym typeface="Open Sans"/>
              </a:rPr>
              <a:t>Background Processing</a:t>
            </a:r>
            <a:endParaRPr sz="2400">
              <a:solidFill>
                <a:srgbClr val="0A0A0A"/>
              </a:solidFill>
              <a:highlight>
                <a:srgbClr val="FFFFFF"/>
              </a:highlight>
              <a:latin typeface="Open Sans"/>
              <a:ea typeface="Open Sans"/>
              <a:cs typeface="Open Sans"/>
              <a:sym typeface="Open Sans"/>
            </a:endParaRPr>
          </a:p>
          <a:p>
            <a:pPr indent="0" lvl="0" marL="0" rtl="0" algn="ctr">
              <a:spcBef>
                <a:spcPts val="0"/>
              </a:spcBef>
              <a:spcAft>
                <a:spcPts val="0"/>
              </a:spcAft>
              <a:buClr>
                <a:schemeClr val="dk1"/>
              </a:buClr>
              <a:buSzPts val="1100"/>
              <a:buFont typeface="Arial"/>
              <a:buNone/>
            </a:pPr>
            <a:r>
              <a:rPr lang="en" sz="2400" u="sng">
                <a:solidFill>
                  <a:schemeClr val="hlink"/>
                </a:solidFill>
                <a:highlight>
                  <a:srgbClr val="FFFFFF"/>
                </a:highlight>
                <a:latin typeface="Open Sans"/>
                <a:ea typeface="Open Sans"/>
                <a:cs typeface="Open Sans"/>
                <a:sym typeface="Open Sans"/>
                <a:hlinkClick r:id="rId5"/>
              </a:rPr>
              <a:t>cbsunit@utah.gov</a:t>
            </a:r>
            <a:endParaRPr sz="2400">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t/>
            </a:r>
            <a:endParaRPr>
              <a:solidFill>
                <a:srgbClr val="0A0A0A"/>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en">
                <a:solidFill>
                  <a:srgbClr val="0A0A0A"/>
                </a:solidFill>
                <a:highlight>
                  <a:srgbClr val="FFFFFF"/>
                </a:highlight>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